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75" r:id="rId3"/>
    <p:sldId id="280" r:id="rId4"/>
    <p:sldId id="278" r:id="rId5"/>
    <p:sldId id="272" r:id="rId6"/>
    <p:sldId id="273" r:id="rId7"/>
    <p:sldId id="276" r:id="rId8"/>
    <p:sldId id="281" r:id="rId9"/>
    <p:sldId id="279" r:id="rId10"/>
    <p:sldId id="257" r:id="rId11"/>
  </p:sldIdLst>
  <p:sldSz cx="12192000" cy="6858000"/>
  <p:notesSz cx="6858000" cy="9144000"/>
  <p:defaultTextStyle>
    <a:defPPr>
      <a:defRPr lang="en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A36AB42-7CC6-4128-934C-2111AC1C76F4}">
          <p14:sldIdLst>
            <p14:sldId id="270"/>
            <p14:sldId id="275"/>
            <p14:sldId id="280"/>
            <p14:sldId id="278"/>
            <p14:sldId id="272"/>
            <p14:sldId id="273"/>
            <p14:sldId id="276"/>
            <p14:sldId id="281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B2244D-27EF-94A0-F674-40257CF54C20}" name="Natalia de los Ángeles  Salazar Avendaño" initials="NS" userId="S::nsalazar@grupoasys.com::d897345d-da4f-4e24-a0ca-969803024c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8"/>
    <a:srgbClr val="BAD630"/>
    <a:srgbClr val="005133"/>
    <a:srgbClr val="FFCE32"/>
    <a:srgbClr val="F69120"/>
    <a:srgbClr val="0CAD8B"/>
    <a:srgbClr val="02AF8B"/>
    <a:srgbClr val="039064"/>
    <a:srgbClr val="F0FEB4"/>
    <a:srgbClr val="E3E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3693-62D0-3B42-BDDB-3B1B6935EBE2}" type="datetimeFigureOut">
              <a:rPr lang="en-GT" smtClean="0"/>
              <a:t>10/11/2024</a:t>
            </a:fld>
            <a:endParaRPr lang="en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5ADBB-7046-5743-B59B-850D0A4529C9}" type="slidenum">
              <a:rPr lang="en-GT" smtClean="0"/>
              <a:t>‹Nº›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300924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800" b="1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 MÉDICO POR ACCIDENTE: </a:t>
            </a:r>
            <a:r>
              <a:rPr lang="es-AR" sz="180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aquel gasto médico en que el Asegurado pueda incurrir </a:t>
            </a:r>
            <a:r>
              <a:rPr lang="es-CR" sz="180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concepto de </a:t>
            </a:r>
            <a:r>
              <a:rPr lang="es-ES" sz="180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honorarios médicos, gastos farmacéuticos, hospitalarios o quirúrgicos necesarios para el restablecimiento de su salud</a:t>
            </a:r>
            <a:r>
              <a:rPr lang="es-AR" sz="180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consecuencia de sufrir un accidente cubierto</a:t>
            </a:r>
            <a:r>
              <a:rPr lang="es-AR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1800" u="none" strike="noStrike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5ADBB-7046-5743-B59B-850D0A4529C9}" type="slidenum">
              <a:rPr lang="en-GT" smtClean="0"/>
              <a:t>5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40393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5ADBB-7046-5743-B59B-850D0A4529C9}" type="slidenum">
              <a:rPr lang="en-GT" smtClean="0"/>
              <a:t>8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97537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5ADBB-7046-5743-B59B-850D0A4529C9}" type="slidenum">
              <a:rPr lang="en-GT" smtClean="0"/>
              <a:t>9</a:t>
            </a:fld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419597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8414-053C-0B97-E43A-9DB44D961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6FA29-5DA7-980F-FAF8-1FA22BDE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4410-1455-D50C-AF43-DBA10104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463A-D8D6-7A91-55CC-368D4839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5170-4DFA-EA9B-3F80-73404CA4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61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A02D-D987-0315-54B4-A9F0DE9D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323D1-DE9D-632E-F0E1-90BEB316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4842-A1D5-A7FE-1E3A-2CA3C837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6B6E-9CE4-3331-8542-402EDC9E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C9C0E-4AD9-8BBC-7CA5-E2399764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03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AA3AC-F0C5-1770-580D-9AA019762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5337D-E9CE-E768-7816-486EF8B6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7ECA8-7C9D-097C-C987-53C44443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55F73-8B43-0F65-C2D3-148FB0B6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A00C-7F01-B9A2-67CE-790EE6D2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09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B15B-BCFB-1E02-0B39-522C25A3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3689-C092-A63B-9372-74F641F40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86A9A-6BFE-FFD7-40C8-75C63584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EA4E-7A5B-9411-6C17-082AF61F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8499-0B9B-3BBF-A8B1-5F1719E0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784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2FF2-CBE7-9FD6-AA22-034CFF55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B3B57-A59A-3193-3686-64682830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2379-FC01-BB71-CAA6-C97AB2B3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507A-96DD-350D-93D8-552EE882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A50DE-F845-9CB8-D2A4-5735885C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052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F7CC-14E2-4B92-A6B0-199C6ADA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7CEE-B787-D194-6013-0BB27FB71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19D50-986E-80C8-A0C2-F11C226C6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40768-3E21-A0F5-F330-61F1156E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DBFEC-60E2-44A0-B31D-E4BB4327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426-8235-C877-902C-60A5EBB5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58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9DEE-4BEC-B636-1CBB-5AFE61E0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B6A1-42FA-8823-0BCD-0F9E85CE7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1AD09-16EC-E309-CEB3-6B47839FB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B9620-3D9A-FFFC-2957-1492DFDF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CC5A4-EE9F-1D59-2296-EADF803DC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7EFDB-0BD9-9874-EEB8-52E73E81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9EDB-9547-9CF3-3D99-73AB33D1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20CF2-4C45-0A79-FEB2-BDD08128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5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0893-D54D-7F3A-CA19-6DFD52EB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5019E-A0F0-9F54-D221-960C8219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69717-90FE-89AC-80D8-1399213F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C3D29-A62F-AB3B-C35A-10808A32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104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D977-D967-BB4A-FF87-B01CCD2C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8080F-21A3-A97B-63BB-E4FDF72B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F748F-8268-4229-EDF4-204FF332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316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D4AD-A27C-6F77-D293-F97A5482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1459-CD30-75B1-77C3-287FF705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A6406-AC14-9866-167D-80877B609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B070-5A84-58A5-243E-DF5420BF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B145-2488-C28C-2688-A5C599FC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34F6-8E0E-BC99-C1CB-01D68426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163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2EEE-F743-6F81-869E-369583FC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D80E7-431F-FAD2-0EE6-84FFC4D35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25240-6683-BB85-93FF-274CB7508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D901-E089-C8E6-A888-9797150D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C687D-3297-769F-8A8C-41FF4712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5C37C-6543-CCC1-D7C3-22EC9A9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944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A2510-7EA9-F010-F695-4E80572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C618-2B8F-E8AF-7F99-4ECE08C93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09BD-E42B-F602-57A1-8F4F1958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C922D-480F-EE4A-A49A-6280418FA752}" type="datetimeFigureOut">
              <a:rPr lang="es-ES_tradnl" smtClean="0"/>
              <a:t>11/10/2024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461E-D95C-FF9E-84C3-44D7C30AE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C10C9-2CC0-3368-EFF0-948F454E3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2910F-ECD5-E243-88E7-1C024C95F6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6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2F28EE9-0BEF-C613-E725-97A87AC6F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72" t="18977" b="24342"/>
          <a:stretch/>
        </p:blipFill>
        <p:spPr>
          <a:xfrm>
            <a:off x="219456" y="0"/>
            <a:ext cx="9598152" cy="68579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70232F-5E9C-8EE1-30B0-04BF0093C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9419" r="24462"/>
          <a:stretch/>
        </p:blipFill>
        <p:spPr>
          <a:xfrm>
            <a:off x="-1" y="5486400"/>
            <a:ext cx="12192001" cy="1371599"/>
          </a:xfrm>
          <a:prstGeom prst="rect">
            <a:avLst/>
          </a:prstGeom>
        </p:spPr>
      </p:pic>
      <p:pic>
        <p:nvPicPr>
          <p:cNvPr id="6" name="Picture 5" descr="A cartoon bird with its arms out&#10;&#10;Description automatically generated">
            <a:extLst>
              <a:ext uri="{FF2B5EF4-FFF2-40B4-BE49-F238E27FC236}">
                <a16:creationId xmlns:a16="http://schemas.microsoft.com/office/drawing/2014/main" id="{E5B26E66-D2F5-03E0-6DD9-5977C82BB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6" y="-1428198"/>
            <a:ext cx="15964392" cy="8810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BC12C-4FEF-0FBA-A0CC-749493DE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73" y="1595561"/>
            <a:ext cx="4486236" cy="1708246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Seguro Estudiantil INS </a:t>
            </a:r>
            <a:r>
              <a:rPr lang="es-ES_tradnl" b="1" dirty="0" err="1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Autoexpedible</a:t>
            </a:r>
            <a:r>
              <a:rPr lang="es-ES_tradnl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AC96C2-BBB0-A683-6B28-86311CF478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42080" b="29533"/>
          <a:stretch/>
        </p:blipFill>
        <p:spPr>
          <a:xfrm>
            <a:off x="1447799" y="4887386"/>
            <a:ext cx="3265948" cy="9270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0DB5EC-FAED-B9FB-36FC-17DEEAED9DFF}"/>
              </a:ext>
            </a:extLst>
          </p:cNvPr>
          <p:cNvSpPr txBox="1">
            <a:spLocks/>
          </p:cNvSpPr>
          <p:nvPr/>
        </p:nvSpPr>
        <p:spPr>
          <a:xfrm>
            <a:off x="1447799" y="3442317"/>
            <a:ext cx="3265948" cy="71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7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6178F-CFBB-66AA-C83F-64626F3437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7072" t="23391" r="14023" b="277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A83D930-B066-64AF-2E17-4BEB11AE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563" y="2999231"/>
            <a:ext cx="3956180" cy="39561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671302-A7A3-9DE0-BD6B-5C222C5E7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1200" y="395130"/>
            <a:ext cx="366623" cy="3666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BF96B5-51D9-D5EC-38C3-D4415F34A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917" y="395131"/>
            <a:ext cx="366623" cy="3666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210616-3CA3-C7F8-7785-0D9199A7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6635" y="395132"/>
            <a:ext cx="366622" cy="3666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CEBB37-81A4-0143-4A44-D5CF44E5B86C}"/>
              </a:ext>
            </a:extLst>
          </p:cNvPr>
          <p:cNvSpPr txBox="1"/>
          <p:nvPr/>
        </p:nvSpPr>
        <p:spPr>
          <a:xfrm>
            <a:off x="7058009" y="1735614"/>
            <a:ext cx="415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800- TELEINS</a:t>
            </a:r>
          </a:p>
        </p:txBody>
      </p:sp>
    </p:spTree>
    <p:extLst>
      <p:ext uri="{BB962C8B-B14F-4D97-AF65-F5344CB8AC3E}">
        <p14:creationId xmlns:p14="http://schemas.microsoft.com/office/powerpoint/2010/main" val="20013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98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BCDB907-D52A-8DE9-32FB-F01FD9C65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419" r="24462"/>
          <a:stretch/>
        </p:blipFill>
        <p:spPr>
          <a:xfrm>
            <a:off x="-3" y="5051161"/>
            <a:ext cx="12192001" cy="18068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E6869B-E7A7-D34E-0EED-3811EA756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9770" r="16301"/>
          <a:stretch/>
        </p:blipFill>
        <p:spPr>
          <a:xfrm rot="10800000" flipH="1">
            <a:off x="-2" y="-52664"/>
            <a:ext cx="12192001" cy="2466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001" y="-166957"/>
            <a:ext cx="2219849" cy="2219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11A67F-624C-A3D1-8D43-6CE25C9DC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510" y="2249263"/>
            <a:ext cx="8018651" cy="4514850"/>
          </a:xfrm>
          <a:prstGeom prst="rect">
            <a:avLst/>
          </a:prstGeom>
        </p:spPr>
      </p:pic>
      <p:pic>
        <p:nvPicPr>
          <p:cNvPr id="7" name="Graphic 10">
            <a:extLst>
              <a:ext uri="{FF2B5EF4-FFF2-40B4-BE49-F238E27FC236}">
                <a16:creationId xmlns:a16="http://schemas.microsoft.com/office/drawing/2014/main" id="{5748B4B1-DC5E-374A-B6C8-D9EE7643D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6553" t="79770" b="6057"/>
          <a:stretch/>
        </p:blipFill>
        <p:spPr>
          <a:xfrm flipH="1">
            <a:off x="-454736" y="3470125"/>
            <a:ext cx="7735466" cy="1244254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128708F0-DD21-A464-9121-98DA0078B7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79770" r="90534" b="6057"/>
          <a:stretch/>
        </p:blipFill>
        <p:spPr>
          <a:xfrm flipH="1">
            <a:off x="11752184" y="3490104"/>
            <a:ext cx="1154086" cy="1244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7541-5E05-BEDC-6DF1-B555FDB9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386" y="43650"/>
            <a:ext cx="8869065" cy="1994696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¿Cuál estudiante puede suscribir el seguro?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C381D-44C5-996F-013E-9EC8F68C42A6}"/>
              </a:ext>
            </a:extLst>
          </p:cNvPr>
          <p:cNvSpPr txBox="1"/>
          <p:nvPr/>
        </p:nvSpPr>
        <p:spPr>
          <a:xfrm>
            <a:off x="809673" y="2601262"/>
            <a:ext cx="6887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estudiante debe estar matriculado en un centro de estudios reconocido por el MEP, CONESUP</a:t>
            </a:r>
            <a:r>
              <a:rPr lang="es-C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guarderías, hogares escuelas con permiso de funcionamiento del Ministerio de Salud.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R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R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estudiante puede ser de cualquier edad.</a:t>
            </a:r>
          </a:p>
          <a:p>
            <a:pPr algn="just"/>
            <a:endParaRPr lang="es-CR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BCDB907-D52A-8DE9-32FB-F01FD9C65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419" r="24462"/>
          <a:stretch/>
        </p:blipFill>
        <p:spPr>
          <a:xfrm>
            <a:off x="-3" y="5051161"/>
            <a:ext cx="12192001" cy="18068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E6869B-E7A7-D34E-0EED-3811EA756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9770" r="16301"/>
          <a:stretch/>
        </p:blipFill>
        <p:spPr>
          <a:xfrm rot="10800000" flipH="1">
            <a:off x="-2" y="-52664"/>
            <a:ext cx="12192001" cy="2466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001" y="-166957"/>
            <a:ext cx="2219849" cy="22198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11A67F-624C-A3D1-8D43-6CE25C9DC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510" y="2249263"/>
            <a:ext cx="8018651" cy="4514850"/>
          </a:xfrm>
          <a:prstGeom prst="rect">
            <a:avLst/>
          </a:prstGeom>
        </p:spPr>
      </p:pic>
      <p:pic>
        <p:nvPicPr>
          <p:cNvPr id="7" name="Graphic 10">
            <a:extLst>
              <a:ext uri="{FF2B5EF4-FFF2-40B4-BE49-F238E27FC236}">
                <a16:creationId xmlns:a16="http://schemas.microsoft.com/office/drawing/2014/main" id="{5748B4B1-DC5E-374A-B6C8-D9EE7643DF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6553" t="79770" b="6057"/>
          <a:stretch/>
        </p:blipFill>
        <p:spPr>
          <a:xfrm flipH="1">
            <a:off x="-454736" y="3470125"/>
            <a:ext cx="7735466" cy="1244254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128708F0-DD21-A464-9121-98DA0078B7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79770" r="90534" b="6057"/>
          <a:stretch/>
        </p:blipFill>
        <p:spPr>
          <a:xfrm flipH="1">
            <a:off x="11752184" y="3490104"/>
            <a:ext cx="1154086" cy="1244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7541-5E05-BEDC-6DF1-B555FDB9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006" y="-953534"/>
            <a:ext cx="7588073" cy="2099725"/>
          </a:xfrm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Ámbito de cobertura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C381D-44C5-996F-013E-9EC8F68C42A6}"/>
              </a:ext>
            </a:extLst>
          </p:cNvPr>
          <p:cNvSpPr txBox="1"/>
          <p:nvPr/>
        </p:nvSpPr>
        <p:spPr>
          <a:xfrm>
            <a:off x="603196" y="2360012"/>
            <a:ext cx="6887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R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Cubre los accidentes que le puedan ocurrir al Asegurado en su centro de enseñanza o en su vida particular, durante las veinticuatro (24) horas del día, los 365 días del año póliza, en territorio nacional y mientras la póliza se encuentre vigente. </a:t>
            </a:r>
            <a:endParaRPr lang="es-C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R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98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BCDB907-D52A-8DE9-32FB-F01FD9C65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419" r="24462"/>
          <a:stretch/>
        </p:blipFill>
        <p:spPr>
          <a:xfrm>
            <a:off x="-1" y="5017385"/>
            <a:ext cx="12192001" cy="18068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01" y="-166957"/>
            <a:ext cx="2219849" cy="2219849"/>
          </a:xfrm>
          <a:prstGeom prst="rect">
            <a:avLst/>
          </a:prstGeom>
        </p:spPr>
      </p:pic>
      <p:pic>
        <p:nvPicPr>
          <p:cNvPr id="7" name="Graphic 10">
            <a:extLst>
              <a:ext uri="{FF2B5EF4-FFF2-40B4-BE49-F238E27FC236}">
                <a16:creationId xmlns:a16="http://schemas.microsoft.com/office/drawing/2014/main" id="{5748B4B1-DC5E-374A-B6C8-D9EE7643DF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553" t="79770" b="6057"/>
          <a:stretch/>
        </p:blipFill>
        <p:spPr>
          <a:xfrm flipH="1">
            <a:off x="-354535" y="3493874"/>
            <a:ext cx="7735466" cy="1244254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128708F0-DD21-A464-9121-98DA0078B7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9770" r="90534" b="6057"/>
          <a:stretch/>
        </p:blipFill>
        <p:spPr>
          <a:xfrm flipH="1">
            <a:off x="11368650" y="3349148"/>
            <a:ext cx="1154086" cy="1244254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4B2A8F7-C81A-9A23-89C7-7FDCCC0330F2}"/>
              </a:ext>
            </a:extLst>
          </p:cNvPr>
          <p:cNvSpPr/>
          <p:nvPr/>
        </p:nvSpPr>
        <p:spPr>
          <a:xfrm>
            <a:off x="2493850" y="1335242"/>
            <a:ext cx="2563318" cy="1184223"/>
          </a:xfrm>
          <a:prstGeom prst="roundRect">
            <a:avLst/>
          </a:prstGeom>
          <a:solidFill>
            <a:srgbClr val="BAD630"/>
          </a:solidFill>
          <a:ln>
            <a:solidFill>
              <a:srgbClr val="BAD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Muerte Accidental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1016D6E-A3AA-B53A-A9F0-0FCAD452A9BC}"/>
              </a:ext>
            </a:extLst>
          </p:cNvPr>
          <p:cNvSpPr/>
          <p:nvPr/>
        </p:nvSpPr>
        <p:spPr>
          <a:xfrm>
            <a:off x="5603582" y="1337592"/>
            <a:ext cx="2563318" cy="1184223"/>
          </a:xfrm>
          <a:prstGeom prst="roundRect">
            <a:avLst/>
          </a:prstGeom>
          <a:solidFill>
            <a:srgbClr val="BAD630"/>
          </a:solidFill>
          <a:ln>
            <a:solidFill>
              <a:srgbClr val="BAD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Incapacidad Total y/o Parcial Permanente por Accidente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1BCC472-AD69-8D37-4753-EB423CA54E17}"/>
              </a:ext>
            </a:extLst>
          </p:cNvPr>
          <p:cNvSpPr/>
          <p:nvPr/>
        </p:nvSpPr>
        <p:spPr>
          <a:xfrm>
            <a:off x="2493850" y="2836888"/>
            <a:ext cx="2563318" cy="1184223"/>
          </a:xfrm>
          <a:prstGeom prst="roundRect">
            <a:avLst/>
          </a:prstGeom>
          <a:solidFill>
            <a:srgbClr val="BAD630"/>
          </a:solidFill>
          <a:ln>
            <a:solidFill>
              <a:srgbClr val="BAD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Gastos Médicos por Accidente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67C31A1-50E9-5779-94D8-94EBC5710ECF}"/>
              </a:ext>
            </a:extLst>
          </p:cNvPr>
          <p:cNvSpPr/>
          <p:nvPr/>
        </p:nvSpPr>
        <p:spPr>
          <a:xfrm>
            <a:off x="5602684" y="2801072"/>
            <a:ext cx="2563318" cy="1184223"/>
          </a:xfrm>
          <a:prstGeom prst="roundRect">
            <a:avLst/>
          </a:prstGeom>
          <a:solidFill>
            <a:srgbClr val="BAD630"/>
          </a:solidFill>
          <a:ln>
            <a:solidFill>
              <a:srgbClr val="BAD6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Servicios de Asistencia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6C9E3F-17FD-E7B5-A998-D339A8CED4B7}"/>
              </a:ext>
            </a:extLst>
          </p:cNvPr>
          <p:cNvSpPr txBox="1"/>
          <p:nvPr/>
        </p:nvSpPr>
        <p:spPr>
          <a:xfrm>
            <a:off x="2191970" y="278612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="1" u="sng" dirty="0">
                <a:solidFill>
                  <a:schemeClr val="bg1"/>
                </a:solidFill>
                <a:latin typeface="Cocogoose" panose="02000000000000000000" pitchFamily="2" charset="0"/>
              </a:rPr>
              <a:t>Coberturas</a:t>
            </a:r>
            <a:r>
              <a:rPr lang="es-ES_tradnl" dirty="0">
                <a:solidFill>
                  <a:schemeClr val="bg1"/>
                </a:solidFill>
                <a:latin typeface="Cocogoose" panose="02000000000000000000" pitchFamily="2" charset="0"/>
              </a:rPr>
              <a:t> </a:t>
            </a:r>
            <a:endParaRPr lang="es-CR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19FE937-F9AC-DCAF-F31A-6A243035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2684" y="2304445"/>
            <a:ext cx="8018651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3">
            <a:extLst>
              <a:ext uri="{FF2B5EF4-FFF2-40B4-BE49-F238E27FC236}">
                <a16:creationId xmlns:a16="http://schemas.microsoft.com/office/drawing/2014/main" id="{F4335062-785A-0C06-73C4-2C7EA3EFF3A8}"/>
              </a:ext>
            </a:extLst>
          </p:cNvPr>
          <p:cNvSpPr/>
          <p:nvPr/>
        </p:nvSpPr>
        <p:spPr>
          <a:xfrm>
            <a:off x="201168" y="79403"/>
            <a:ext cx="6096000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4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CF102A3B-597D-233B-F2A9-2A1C03810B33}"/>
              </a:ext>
            </a:extLst>
          </p:cNvPr>
          <p:cNvSpPr/>
          <p:nvPr/>
        </p:nvSpPr>
        <p:spPr>
          <a:xfrm>
            <a:off x="6096000" y="5913120"/>
            <a:ext cx="6096000" cy="1780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4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5B3FFDC8-8D28-B62B-61B2-77EC9FE8C436}"/>
              </a:ext>
            </a:extLst>
          </p:cNvPr>
          <p:cNvSpPr/>
          <p:nvPr/>
        </p:nvSpPr>
        <p:spPr>
          <a:xfrm>
            <a:off x="9144000" y="5899468"/>
            <a:ext cx="6096000" cy="178003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AD6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3645C9-DB5A-8AD3-08EB-7995DDB8B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5457" b="31260"/>
          <a:stretch/>
        </p:blipFill>
        <p:spPr>
          <a:xfrm>
            <a:off x="9564109" y="5983352"/>
            <a:ext cx="2627891" cy="874648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ECEF21D-DA40-91F9-3CC1-EF3660FBA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11475"/>
              </p:ext>
            </p:extLst>
          </p:nvPr>
        </p:nvGraphicFramePr>
        <p:xfrm>
          <a:off x="201168" y="1294705"/>
          <a:ext cx="10945663" cy="42685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29251">
                  <a:extLst>
                    <a:ext uri="{9D8B030D-6E8A-4147-A177-3AD203B41FA5}">
                      <a16:colId xmlns:a16="http://schemas.microsoft.com/office/drawing/2014/main" val="3289464864"/>
                    </a:ext>
                  </a:extLst>
                </a:gridCol>
                <a:gridCol w="1579665">
                  <a:extLst>
                    <a:ext uri="{9D8B030D-6E8A-4147-A177-3AD203B41FA5}">
                      <a16:colId xmlns:a16="http://schemas.microsoft.com/office/drawing/2014/main" val="88682023"/>
                    </a:ext>
                  </a:extLst>
                </a:gridCol>
                <a:gridCol w="1508933">
                  <a:extLst>
                    <a:ext uri="{9D8B030D-6E8A-4147-A177-3AD203B41FA5}">
                      <a16:colId xmlns:a16="http://schemas.microsoft.com/office/drawing/2014/main" val="417315343"/>
                    </a:ext>
                  </a:extLst>
                </a:gridCol>
                <a:gridCol w="1892062">
                  <a:extLst>
                    <a:ext uri="{9D8B030D-6E8A-4147-A177-3AD203B41FA5}">
                      <a16:colId xmlns:a16="http://schemas.microsoft.com/office/drawing/2014/main" val="1337414175"/>
                    </a:ext>
                  </a:extLst>
                </a:gridCol>
                <a:gridCol w="1508933">
                  <a:extLst>
                    <a:ext uri="{9D8B030D-6E8A-4147-A177-3AD203B41FA5}">
                      <a16:colId xmlns:a16="http://schemas.microsoft.com/office/drawing/2014/main" val="99138920"/>
                    </a:ext>
                  </a:extLst>
                </a:gridCol>
                <a:gridCol w="1626819">
                  <a:extLst>
                    <a:ext uri="{9D8B030D-6E8A-4147-A177-3AD203B41FA5}">
                      <a16:colId xmlns:a16="http://schemas.microsoft.com/office/drawing/2014/main" val="3366436020"/>
                    </a:ext>
                  </a:extLst>
                </a:gridCol>
              </a:tblGrid>
              <a:tr h="55383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PRODUCTO DE ESTUDIANTES INS AUTO EXPEDIBLE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45472"/>
                  </a:ext>
                </a:extLst>
              </a:tr>
              <a:tr h="2920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COBERTURAS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Pío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</a:t>
                      </a:r>
                      <a:r>
                        <a:rPr lang="es-CR" sz="2000" b="1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Pikito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Pollitos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</a:t>
                      </a:r>
                      <a:r>
                        <a:rPr lang="es-CR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Kikirikí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Plan Súper Pollito 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733232"/>
                  </a:ext>
                </a:extLst>
              </a:tr>
              <a:tr h="2606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Muerte Accidental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₡1 000 000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₡2 000 000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42523"/>
                  </a:ext>
                </a:extLst>
              </a:tr>
              <a:tr h="4948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Invalidez Total y Parcial Permanente por Accidente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₡1 000 000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₡2 000 000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1300329"/>
                  </a:ext>
                </a:extLst>
              </a:tr>
              <a:tr h="4948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Gastos Médicos por Accidente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₡1 000 000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₡2 000 000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₡2 500 000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758323"/>
                  </a:ext>
                </a:extLst>
              </a:tr>
              <a:tr h="4948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Asistencia  Básica:   Orientación Telefónica, Orientación Pedagógica y Psicológica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Incluida</a:t>
                      </a:r>
                      <a:endParaRPr lang="es-CR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Incluida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Incluida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Incluida</a:t>
                      </a:r>
                      <a:endParaRPr lang="es-C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Incluida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3972935"/>
                  </a:ext>
                </a:extLst>
              </a:tr>
              <a:tr h="2606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 Comercial Anual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₡6 950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₡7 500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₡10 525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₡16 300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R" sz="2000" b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₡20 430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D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99168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42EC7089-2732-EBD3-497D-2331E23C2CB9}"/>
              </a:ext>
            </a:extLst>
          </p:cNvPr>
          <p:cNvSpPr txBox="1"/>
          <p:nvPr/>
        </p:nvSpPr>
        <p:spPr>
          <a:xfrm>
            <a:off x="657469" y="0"/>
            <a:ext cx="403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alibri Light" panose="020F0302020204030204"/>
              </a:rPr>
              <a:t>PLANES Y PRIMAS</a:t>
            </a:r>
            <a:endParaRPr lang="es-GT" sz="36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79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98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56BFB8-D040-80DE-994D-E0044B28C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770"/>
          <a:stretch/>
        </p:blipFill>
        <p:spPr>
          <a:xfrm flipH="1">
            <a:off x="-2" y="5124893"/>
            <a:ext cx="12192002" cy="1775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7541-5E05-BEDC-6DF1-B555FDB9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41214"/>
            <a:ext cx="4501896" cy="1222591"/>
          </a:xfrm>
        </p:spPr>
        <p:txBody>
          <a:bodyPr>
            <a:no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Asistencias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CDB907-D52A-8DE9-32FB-F01FD9C65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9419" r="24462"/>
          <a:stretch/>
        </p:blipFill>
        <p:spPr>
          <a:xfrm>
            <a:off x="0" y="5094028"/>
            <a:ext cx="12192001" cy="18068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150" y="3072383"/>
            <a:ext cx="2219849" cy="2219849"/>
          </a:xfrm>
          <a:prstGeom prst="rect">
            <a:avLst/>
          </a:prstGeom>
        </p:spPr>
      </p:pic>
      <p:pic>
        <p:nvPicPr>
          <p:cNvPr id="4" name="Picture 3" descr="A cartoon of a yellow bird&#10;&#10;Description automatically generated">
            <a:extLst>
              <a:ext uri="{FF2B5EF4-FFF2-40B4-BE49-F238E27FC236}">
                <a16:creationId xmlns:a16="http://schemas.microsoft.com/office/drawing/2014/main" id="{403A1AEA-F348-B448-5A14-E922B3068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181" y="1763972"/>
            <a:ext cx="3500146" cy="35001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13A0800-F083-DCD5-DF01-C53E10F2E2ED}"/>
              </a:ext>
            </a:extLst>
          </p:cNvPr>
          <p:cNvSpPr txBox="1">
            <a:spLocks/>
          </p:cNvSpPr>
          <p:nvPr/>
        </p:nvSpPr>
        <p:spPr>
          <a:xfrm>
            <a:off x="5171329" y="2869252"/>
            <a:ext cx="3265948" cy="719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Orientación Telefónica</a:t>
            </a: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Orientación pedagógica, psicológica, (3 orientaciones)</a:t>
            </a: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Servicios de referencias</a:t>
            </a:r>
          </a:p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Tutores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Nutricionistas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Psicólogos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Precios de útiles escolares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Cines, museos, teatro…</a:t>
            </a:r>
          </a:p>
        </p:txBody>
      </p:sp>
      <p:pic>
        <p:nvPicPr>
          <p:cNvPr id="7" name="Graphic 6" descr="Stars with solid fill">
            <a:extLst>
              <a:ext uri="{FF2B5EF4-FFF2-40B4-BE49-F238E27FC236}">
                <a16:creationId xmlns:a16="http://schemas.microsoft.com/office/drawing/2014/main" id="{66FFBF3A-9F1D-87A6-A234-2950A5B84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120" y="16802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98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656BFB8-D040-80DE-994D-E0044B28C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770"/>
          <a:stretch/>
        </p:blipFill>
        <p:spPr>
          <a:xfrm flipH="1">
            <a:off x="-2" y="5124893"/>
            <a:ext cx="12192002" cy="17759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BCDB907-D52A-8DE9-32FB-F01FD9C65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9419" r="24462"/>
          <a:stretch/>
        </p:blipFill>
        <p:spPr>
          <a:xfrm>
            <a:off x="0" y="5094028"/>
            <a:ext cx="12192001" cy="18068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150" y="3072383"/>
            <a:ext cx="2219849" cy="2219849"/>
          </a:xfrm>
          <a:prstGeom prst="rect">
            <a:avLst/>
          </a:prstGeom>
        </p:spPr>
      </p:pic>
      <p:sp>
        <p:nvSpPr>
          <p:cNvPr id="10" name="Round Diagonal Corner Rectangle 3">
            <a:extLst>
              <a:ext uri="{FF2B5EF4-FFF2-40B4-BE49-F238E27FC236}">
                <a16:creationId xmlns:a16="http://schemas.microsoft.com/office/drawing/2014/main" id="{5D4627F8-B270-7F8E-B228-903EDF8A9B07}"/>
              </a:ext>
            </a:extLst>
          </p:cNvPr>
          <p:cNvSpPr/>
          <p:nvPr/>
        </p:nvSpPr>
        <p:spPr>
          <a:xfrm>
            <a:off x="3047999" y="814979"/>
            <a:ext cx="6096000" cy="64633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AD6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Plan Nidito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A3A0EE-0A4B-6DFD-DAD5-01D814BF9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14" y="2391395"/>
            <a:ext cx="5456688" cy="366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13A0800-F083-DCD5-DF01-C53E10F2E2ED}"/>
              </a:ext>
            </a:extLst>
          </p:cNvPr>
          <p:cNvSpPr txBox="1">
            <a:spLocks/>
          </p:cNvSpPr>
          <p:nvPr/>
        </p:nvSpPr>
        <p:spPr>
          <a:xfrm>
            <a:off x="6685895" y="2047266"/>
            <a:ext cx="3854286" cy="380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2000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Ahora puede asegurar hasta 5 estudiantes en un mismo acto</a:t>
            </a: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Todos deben suscribir el mismo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Cada estudiante posee una póliza diferente.</a:t>
            </a:r>
          </a:p>
          <a:p>
            <a:endParaRPr lang="es-ES_tradnl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ES_tradnl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E6869B-E7A7-D34E-0EED-3811EA756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9770" r="16301"/>
          <a:stretch/>
        </p:blipFill>
        <p:spPr>
          <a:xfrm rot="10800000" flipH="1">
            <a:off x="-1" y="4090"/>
            <a:ext cx="12192001" cy="2466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001" y="-166957"/>
            <a:ext cx="2219849" cy="2219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7541-5E05-BEDC-6DF1-B555FDB9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3" y="129948"/>
            <a:ext cx="10833484" cy="68640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Requisitos para reclamos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C381D-44C5-996F-013E-9EC8F68C42A6}"/>
              </a:ext>
            </a:extLst>
          </p:cNvPr>
          <p:cNvSpPr txBox="1"/>
          <p:nvPr/>
        </p:nvSpPr>
        <p:spPr>
          <a:xfrm>
            <a:off x="381173" y="2982139"/>
            <a:ext cx="6887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AF96C3-9C53-AFB6-44B2-77CAD1F88D29}"/>
              </a:ext>
            </a:extLst>
          </p:cNvPr>
          <p:cNvSpPr txBox="1">
            <a:spLocks/>
          </p:cNvSpPr>
          <p:nvPr/>
        </p:nvSpPr>
        <p:spPr>
          <a:xfrm>
            <a:off x="134911" y="1958879"/>
            <a:ext cx="5577631" cy="380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Muerte Accidental:</a:t>
            </a:r>
          </a:p>
          <a:p>
            <a:endParaRPr lang="es-ES_tradnl" sz="2000" b="1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Carta del beneficiario solicitando la indemnización.   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Certificado Oficial de Defunción.    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Copia certificada del expediente judicial.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Boleta de autorización para revisar los expedientes clínicos.</a:t>
            </a:r>
            <a:endParaRPr lang="es-ES_tradnl" sz="2000" b="1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endParaRPr lang="es-ES_tradnl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70587D-D4C9-4E21-A661-47F62F46F2DD}"/>
              </a:ext>
            </a:extLst>
          </p:cNvPr>
          <p:cNvSpPr txBox="1"/>
          <p:nvPr/>
        </p:nvSpPr>
        <p:spPr>
          <a:xfrm>
            <a:off x="5958804" y="2443280"/>
            <a:ext cx="60935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Incapacidad Total y/o Parcial Permanente por Accidente:</a:t>
            </a:r>
            <a:endParaRPr lang="es-CR" sz="2000" b="1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endParaRPr lang="es-MX" sz="2000" b="1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Carta del beneficiario solicitando la indemnización.   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Certificado con diagnóstico.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En caso de una incapacidad parcial presentar un certificado del médico tratante con diagnóstico.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b="1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Boleta de autorización para revisar los expedientes clínicos.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D744CC-0123-F433-7B37-3D09721252FB}"/>
              </a:ext>
            </a:extLst>
          </p:cNvPr>
          <p:cNvSpPr txBox="1"/>
          <p:nvPr/>
        </p:nvSpPr>
        <p:spPr>
          <a:xfrm>
            <a:off x="274001" y="5716498"/>
            <a:ext cx="6093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Presentar al Instituto dentro del término de treinta (30) días naturales siguientes a dicho evento, los requisitos que a continuación se detallan. 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8D28C91F-605B-EAC5-1199-EA8230253F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9419" r="24462"/>
          <a:stretch/>
        </p:blipFill>
        <p:spPr>
          <a:xfrm>
            <a:off x="-3" y="5051161"/>
            <a:ext cx="12192001" cy="1806839"/>
          </a:xfrm>
          <a:prstGeom prst="rect">
            <a:avLst/>
          </a:prstGeom>
        </p:spPr>
      </p:pic>
      <p:pic>
        <p:nvPicPr>
          <p:cNvPr id="7" name="Picture 3" descr="A cartoon of a yellow bird&#10;&#10;Description automatically generated">
            <a:extLst>
              <a:ext uri="{FF2B5EF4-FFF2-40B4-BE49-F238E27FC236}">
                <a16:creationId xmlns:a16="http://schemas.microsoft.com/office/drawing/2014/main" id="{6C67EBA6-C9F5-CA92-F945-2F01C52E59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5569" y="4204283"/>
            <a:ext cx="2523769" cy="25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4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980">
              <a:srgbClr val="008458"/>
            </a:gs>
            <a:gs pos="0">
              <a:srgbClr val="005133"/>
            </a:gs>
            <a:gs pos="98000">
              <a:srgbClr val="FDED2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E6869B-E7A7-D34E-0EED-3811EA756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9770" r="16301"/>
          <a:stretch/>
        </p:blipFill>
        <p:spPr>
          <a:xfrm rot="10800000" flipH="1">
            <a:off x="-1" y="0"/>
            <a:ext cx="12192001" cy="24664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41D833-0CBE-5220-2B28-48B19C63D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001" y="-166957"/>
            <a:ext cx="2219849" cy="2219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7541-5E05-BEDC-6DF1-B555FDB9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12" y="129948"/>
            <a:ext cx="11049793" cy="68640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Reclamos por Gastos Médicos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BC381D-44C5-996F-013E-9EC8F68C42A6}"/>
              </a:ext>
            </a:extLst>
          </p:cNvPr>
          <p:cNvSpPr txBox="1"/>
          <p:nvPr/>
        </p:nvSpPr>
        <p:spPr>
          <a:xfrm>
            <a:off x="381173" y="2982139"/>
            <a:ext cx="6887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AF96C3-9C53-AFB6-44B2-77CAD1F88D29}"/>
              </a:ext>
            </a:extLst>
          </p:cNvPr>
          <p:cNvSpPr txBox="1">
            <a:spLocks/>
          </p:cNvSpPr>
          <p:nvPr/>
        </p:nvSpPr>
        <p:spPr>
          <a:xfrm>
            <a:off x="1267059" y="1528826"/>
            <a:ext cx="6995152" cy="380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Requisitos</a:t>
            </a:r>
            <a:endParaRPr lang="es-CR" sz="2000" b="1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algn="just"/>
            <a:endParaRPr lang="es-ES_tradnl" sz="2000" b="1" dirty="0">
              <a:solidFill>
                <a:schemeClr val="bg1"/>
              </a:solidFill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Solicitud de beneficios.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Facturas electrónicas u originales.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Prescripciones médicas.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Boleta de Autorización de Revisión de Expedientes Médicos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2000" b="1" dirty="0">
                <a:solidFill>
                  <a:schemeClr val="bg1"/>
                </a:solidFill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Epicrisis. </a:t>
            </a:r>
            <a:endParaRPr lang="es-ES_tradnl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A cartoon of a yellow bird&#10;&#10;Description automatically generated">
            <a:extLst>
              <a:ext uri="{FF2B5EF4-FFF2-40B4-BE49-F238E27FC236}">
                <a16:creationId xmlns:a16="http://schemas.microsoft.com/office/drawing/2014/main" id="{76414978-AD3E-E022-B251-9F1623A33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076" y="3201223"/>
            <a:ext cx="3500146" cy="35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20994</TotalTime>
  <Words>478</Words>
  <Application>Microsoft Office PowerPoint</Application>
  <PresentationFormat>Panorámica</PresentationFormat>
  <Paragraphs>98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 Light</vt:lpstr>
      <vt:lpstr>Cocogoose</vt:lpstr>
      <vt:lpstr>Courier New</vt:lpstr>
      <vt:lpstr>Lato</vt:lpstr>
      <vt:lpstr>Wingdings</vt:lpstr>
      <vt:lpstr>Office Theme</vt:lpstr>
      <vt:lpstr>Seguro Estudiantil INS Autoexpedible </vt:lpstr>
      <vt:lpstr>¿Cuál estudiante puede suscribir el seguro?</vt:lpstr>
      <vt:lpstr>Ámbito de cobertura</vt:lpstr>
      <vt:lpstr>Presentación de PowerPoint</vt:lpstr>
      <vt:lpstr>Presentación de PowerPoint</vt:lpstr>
      <vt:lpstr>Asistencias</vt:lpstr>
      <vt:lpstr>Presentación de PowerPoint</vt:lpstr>
      <vt:lpstr>Requisitos para reclamos</vt:lpstr>
      <vt:lpstr>Reclamos por Gastos Médicos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principal</dc:title>
  <dc:creator>Stella Perez</dc:creator>
  <cp:lastModifiedBy>Hannia González Zumbado</cp:lastModifiedBy>
  <cp:revision>30</cp:revision>
  <dcterms:created xsi:type="dcterms:W3CDTF">2024-05-13T15:33:51Z</dcterms:created>
  <dcterms:modified xsi:type="dcterms:W3CDTF">2024-10-11T15:15:55Z</dcterms:modified>
</cp:coreProperties>
</file>