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0"/>
  </p:notesMasterIdLst>
  <p:sldIdLst>
    <p:sldId id="260" r:id="rId4"/>
    <p:sldId id="4096" r:id="rId5"/>
    <p:sldId id="4116" r:id="rId6"/>
    <p:sldId id="4118" r:id="rId7"/>
    <p:sldId id="4119" r:id="rId8"/>
    <p:sldId id="4120" r:id="rId9"/>
    <p:sldId id="4121" r:id="rId10"/>
    <p:sldId id="4122" r:id="rId11"/>
    <p:sldId id="4130" r:id="rId12"/>
    <p:sldId id="4131" r:id="rId13"/>
    <p:sldId id="4132" r:id="rId14"/>
    <p:sldId id="4133" r:id="rId15"/>
    <p:sldId id="4136" r:id="rId16"/>
    <p:sldId id="4137" r:id="rId17"/>
    <p:sldId id="4138" r:id="rId18"/>
    <p:sldId id="4139" r:id="rId19"/>
    <p:sldId id="4140" r:id="rId20"/>
    <p:sldId id="4141" r:id="rId21"/>
    <p:sldId id="4142" r:id="rId22"/>
    <p:sldId id="4143" r:id="rId23"/>
    <p:sldId id="4144" r:id="rId24"/>
    <p:sldId id="4145" r:id="rId25"/>
    <p:sldId id="4146" r:id="rId26"/>
    <p:sldId id="4134" r:id="rId27"/>
    <p:sldId id="4135" r:id="rId28"/>
    <p:sldId id="276" r:id="rId2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8ED973"/>
    <a:srgbClr val="0099FF"/>
    <a:srgbClr val="196B24"/>
    <a:srgbClr val="084F6A"/>
    <a:srgbClr val="00FFCC"/>
    <a:srgbClr val="EC6E23"/>
    <a:srgbClr val="FFFFFF"/>
    <a:srgbClr val="96DCF8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e Garro González" userId="b7ee96bb-c46d-4c2b-ae3c-fb750edce6c1" providerId="ADAL" clId="{AD66B695-82DC-4B76-BE03-993CACC6DC9D}"/>
    <pc:docChg chg="delSld">
      <pc:chgData name="Cristine Garro González" userId="b7ee96bb-c46d-4c2b-ae3c-fb750edce6c1" providerId="ADAL" clId="{AD66B695-82DC-4B76-BE03-993CACC6DC9D}" dt="2024-12-11T17:03:24.916" v="0" actId="2696"/>
      <pc:docMkLst>
        <pc:docMk/>
      </pc:docMkLst>
      <pc:sldChg chg="del">
        <pc:chgData name="Cristine Garro González" userId="b7ee96bb-c46d-4c2b-ae3c-fb750edce6c1" providerId="ADAL" clId="{AD66B695-82DC-4B76-BE03-993CACC6DC9D}" dt="2024-12-11T17:03:24.916" v="0" actId="2696"/>
        <pc:sldMkLst>
          <pc:docMk/>
          <pc:sldMk cId="3028680894" sldId="41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B79CE-AF1E-4FE6-8A53-64BC00D55C49}" type="datetimeFigureOut">
              <a:rPr lang="es-CR" smtClean="0"/>
              <a:t>11/12/2024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58787-416F-4CD2-8839-C02E8224D84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371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477B5-CDDE-0967-C155-5897BC716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5710ED-B356-B090-B782-70CCEB4C9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B82E13-AE8A-3C09-4F89-57923756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8D8-ABF0-48C6-B362-221B2368F89A}" type="datetimeFigureOut">
              <a:rPr lang="es-CR" smtClean="0"/>
              <a:t>11/12/2024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8FB48D-453D-7C50-92C5-D26AD0AB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3C9EE-883F-57AE-D952-5BEF0688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D5F1-C636-4C2D-BFFB-FF9EBC5D1B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51864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AF334-BA27-A804-724C-1FBAB8511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2EBCEF-0C87-52BB-6D79-6BD3A32D2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F984AF-A98A-A0BF-885E-F307B7EA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8D8-ABF0-48C6-B362-221B2368F89A}" type="datetimeFigureOut">
              <a:rPr lang="es-CR" smtClean="0"/>
              <a:t>11/12/2024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7274B5-2AB8-F325-E306-63AF9454B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631F2-9CAD-C1FF-165D-A63A772B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D5F1-C636-4C2D-BFFB-FF9EBC5D1B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40316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4AF392-8D35-6B34-5B1B-5DD91EFE0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27794C-CA04-8EA8-7FDE-4805EFB2C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71FBFD-A4FC-27F8-412B-69B38452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8D8-ABF0-48C6-B362-221B2368F89A}" type="datetimeFigureOut">
              <a:rPr lang="es-CR" smtClean="0"/>
              <a:t>11/12/2024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820BC4-4B7C-0AE2-AD3B-38E44DFD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CE7C3-63DD-F679-8822-1D42CFF4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D5F1-C636-4C2D-BFFB-FF9EBC5D1B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31133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F0284-FD9A-3397-7336-5B429585D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851" y="0"/>
            <a:ext cx="122178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3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71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5BB5-80FC-EF46-7499-BC45A004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2CBCBF-6709-D1CF-9411-93328D893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E81DB-6330-6726-789A-103A0FEB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8D8-ABF0-48C6-B362-221B2368F89A}" type="datetimeFigureOut">
              <a:rPr lang="es-CR" smtClean="0"/>
              <a:t>11/12/2024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A7986E-ECCE-83E1-4EDF-F0F5014A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69026A-0CEA-2EEC-867C-98BB42B7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D5F1-C636-4C2D-BFFB-FF9EBC5D1B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34794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D1FBE-690F-D946-A3C7-0DB74AC7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1DAEC2-CA73-57FA-0254-CBFC434DD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043FEC-4297-C35C-BDE7-89B45918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8D8-ABF0-48C6-B362-221B2368F89A}" type="datetimeFigureOut">
              <a:rPr lang="es-CR" smtClean="0"/>
              <a:t>11/12/2024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B08015-F4B9-44F4-CB9D-8F01D2F0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E9916-E601-833A-90C3-22E20961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D5F1-C636-4C2D-BFFB-FF9EBC5D1B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62530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E93DE-B8C5-7589-818F-B981C7E9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D2E23F-CFE2-4179-3110-5F5A78514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4A8655-C097-F568-BE05-78C9FF754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805A7C-4909-4F0B-57C6-80515D3A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8D8-ABF0-48C6-B362-221B2368F89A}" type="datetimeFigureOut">
              <a:rPr lang="es-CR" smtClean="0"/>
              <a:t>11/12/2024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D88AA2-1179-B203-2F55-DD11A7AC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4EBBE6-8153-5B37-F19C-2AD07F8D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D5F1-C636-4C2D-BFFB-FF9EBC5D1B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2903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5CB7A-C3A0-8B31-53E4-EC7829B3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6F65F7-D4A2-CA7B-B668-419186687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2705F2-34F9-3FA6-568A-2DA2DBBF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1E0F73-AB65-0BF0-AEA3-24CC81C5E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588CC8-39B1-E6FE-BD28-7AC09B211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8563E3-165E-6D2F-F374-EFEECED8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8D8-ABF0-48C6-B362-221B2368F89A}" type="datetimeFigureOut">
              <a:rPr lang="es-CR" smtClean="0"/>
              <a:t>11/12/2024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6A4B5A-CDDE-BEA2-9107-7E61B230A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8933AD-8B02-ECBE-49F1-C28512F8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D5F1-C636-4C2D-BFFB-FF9EBC5D1B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46917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0765C-564E-67F7-ED6A-DDCFFC77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EDF02A-ED73-B151-58F6-E6DC9A0F3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8D8-ABF0-48C6-B362-221B2368F89A}" type="datetimeFigureOut">
              <a:rPr lang="es-CR" smtClean="0"/>
              <a:t>11/12/2024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F129F5-491C-2FB3-0E49-EAEF2318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AFEADF-6044-CF30-B708-47115F16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D5F1-C636-4C2D-BFFB-FF9EBC5D1B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89803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9F3379-71DC-D9FB-2BCB-93146B5F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8D8-ABF0-48C6-B362-221B2368F89A}" type="datetimeFigureOut">
              <a:rPr lang="es-CR" smtClean="0"/>
              <a:t>11/12/2024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E5A4E5-19E6-6144-6F85-E507067C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B5AA82-CE4C-B555-FDA4-D09F83A1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D5F1-C636-4C2D-BFFB-FF9EBC5D1B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11924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1626B-2BDC-B515-85D0-383D549A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315383-D191-C653-C47E-25D0C483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0DBB90-6424-6AA3-8F24-F5828B47C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096739-887A-CFB8-23A9-0A6DCC356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8D8-ABF0-48C6-B362-221B2368F89A}" type="datetimeFigureOut">
              <a:rPr lang="es-CR" smtClean="0"/>
              <a:t>11/12/2024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845F5F-8787-C972-6AD2-6B10A18B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E36B9D-377C-5827-3FD5-12B172A3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D5F1-C636-4C2D-BFFB-FF9EBC5D1B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42312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00B15-592C-D9D1-0B09-D79E1B2F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FEC4A9-3916-C304-7460-B7B0F5A4C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3BD598-A6AB-BC22-99E6-963C1799A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F1687D-03E7-EF1E-FC7D-31C7AB3C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8D8-ABF0-48C6-B362-221B2368F89A}" type="datetimeFigureOut">
              <a:rPr lang="es-CR" smtClean="0"/>
              <a:t>11/12/2024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ED53F4-878B-074D-A207-1A6872F8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8D7D72-987C-DBC6-691C-75FE4DA8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D5F1-C636-4C2D-BFFB-FF9EBC5D1B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44246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C3DCE7-074F-CFC9-80A7-FEAB2321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2492E7-76C5-4274-B2B2-37CB4B2BD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6560D9-B3D6-E485-62B7-25668930C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8058D8-ABF0-48C6-B362-221B2368F89A}" type="datetimeFigureOut">
              <a:rPr lang="es-CR" smtClean="0"/>
              <a:t>11/12/2024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8FAE94-44D7-6B23-FD19-859E71F41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7336B-906F-1DEE-4111-E80CC2EB0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98D5F1-C636-4C2D-BFFB-FF9EBC5D1B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9243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FA3E23-8311-3347-954F-40444D5A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46" y="875370"/>
            <a:ext cx="6462812" cy="280453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8F8299E-7BE4-0BF6-BF22-E1435CB65200}"/>
              </a:ext>
            </a:extLst>
          </p:cNvPr>
          <p:cNvSpPr/>
          <p:nvPr/>
        </p:nvSpPr>
        <p:spPr>
          <a:xfrm>
            <a:off x="7333131" y="6055975"/>
            <a:ext cx="40938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>
                <a:ln w="0"/>
                <a:solidFill>
                  <a:schemeClr val="bg1"/>
                </a:solidFill>
              </a:rPr>
              <a:t>Departamento Desarrollo de Productos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CB24D11-B589-91F8-34F7-18BC3D52D9F1}"/>
              </a:ext>
            </a:extLst>
          </p:cNvPr>
          <p:cNvSpPr/>
          <p:nvPr/>
        </p:nvSpPr>
        <p:spPr>
          <a:xfrm>
            <a:off x="7279404" y="5594310"/>
            <a:ext cx="42013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SEGUROS PARA MARCHAMO</a:t>
            </a:r>
            <a:endParaRPr lang="es-ES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164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4404541" y="128390"/>
            <a:ext cx="33762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SU VIDA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FFCF5D7A-85EB-FB78-4718-2B3A771B6626}"/>
              </a:ext>
            </a:extLst>
          </p:cNvPr>
          <p:cNvSpPr/>
          <p:nvPr/>
        </p:nvSpPr>
        <p:spPr>
          <a:xfrm>
            <a:off x="2228186" y="1018824"/>
            <a:ext cx="7040562" cy="839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CARACTERÍSTICAS DEL SEGURO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2AAAAD56-61D3-6AF0-B8F8-721C4DC32879}"/>
              </a:ext>
            </a:extLst>
          </p:cNvPr>
          <p:cNvSpPr/>
          <p:nvPr/>
        </p:nvSpPr>
        <p:spPr>
          <a:xfrm>
            <a:off x="1366173" y="1944337"/>
            <a:ext cx="10388600" cy="4429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altLang="es-CR" sz="2400" dirty="0">
              <a:solidFill>
                <a:schemeClr val="accent6">
                  <a:lumMod val="75000"/>
                </a:schemeClr>
              </a:solidFill>
              <a:ea typeface="DejaVu Sans"/>
            </a:endParaRPr>
          </a:p>
          <a:p>
            <a:pPr marL="380990" indent="-380990" algn="just">
              <a:spcBef>
                <a:spcPct val="0"/>
              </a:spcBef>
              <a:defRPr/>
            </a:pPr>
            <a:r>
              <a:rPr lang="es-CR" altLang="es-CR" sz="2400" dirty="0">
                <a:ea typeface="DejaVu Sans"/>
              </a:rPr>
              <a:t>Cubre únicamente a nivel nacional.</a:t>
            </a:r>
          </a:p>
          <a:p>
            <a:pPr marL="380990" indent="-380990" algn="just">
              <a:spcBef>
                <a:spcPct val="0"/>
              </a:spcBef>
              <a:defRPr/>
            </a:pPr>
            <a:endParaRPr lang="es-CR" altLang="es-CR" sz="2400" dirty="0">
              <a:ea typeface="DejaVu Sans"/>
            </a:endParaRPr>
          </a:p>
          <a:p>
            <a:pPr marL="380990" indent="-380990" algn="just">
              <a:spcBef>
                <a:spcPct val="0"/>
              </a:spcBef>
              <a:defRPr/>
            </a:pPr>
            <a:r>
              <a:rPr lang="es-CR" altLang="es-CR" sz="2400" dirty="0">
                <a:ea typeface="DejaVu Sans"/>
              </a:rPr>
              <a:t>Puede ser suscrito para cualquier clase de vehículo.</a:t>
            </a:r>
          </a:p>
          <a:p>
            <a:pPr marL="380990" indent="-380990" algn="just">
              <a:spcBef>
                <a:spcPct val="0"/>
              </a:spcBef>
              <a:defRPr/>
            </a:pPr>
            <a:endParaRPr lang="es-CR" altLang="es-CR" sz="2400" dirty="0">
              <a:ea typeface="DejaVu Sans"/>
            </a:endParaRPr>
          </a:p>
          <a:p>
            <a:pPr marL="380990" indent="-380990" algn="just">
              <a:spcBef>
                <a:spcPct val="0"/>
              </a:spcBef>
              <a:defRPr/>
            </a:pPr>
            <a:r>
              <a:rPr lang="es-MX" altLang="es-CR" sz="2400" dirty="0">
                <a:ea typeface="DejaVu Sans"/>
              </a:rPr>
              <a:t>Comisión de intermediación 20% de la prima.</a:t>
            </a:r>
          </a:p>
          <a:p>
            <a:pPr marL="380990" indent="-380990" algn="just">
              <a:spcBef>
                <a:spcPct val="0"/>
              </a:spcBef>
              <a:defRPr/>
            </a:pPr>
            <a:endParaRPr lang="es-MX" altLang="es-CR" sz="2400" dirty="0">
              <a:ea typeface="DejaVu Sans"/>
            </a:endParaRPr>
          </a:p>
          <a:p>
            <a:pPr marL="380990" indent="-380990" algn="just">
              <a:spcBef>
                <a:spcPct val="0"/>
              </a:spcBef>
              <a:defRPr/>
            </a:pPr>
            <a:r>
              <a:rPr lang="es-MX" altLang="es-CR" sz="2400" dirty="0">
                <a:ea typeface="DejaVu Sans"/>
              </a:rPr>
              <a:t>El seguro es intransferible ya sea a nombre de otro Asegurado o a un vehículo diferente al asegurado.</a:t>
            </a:r>
          </a:p>
          <a:p>
            <a:pPr marL="380990" indent="-380990" algn="just">
              <a:spcBef>
                <a:spcPct val="0"/>
              </a:spcBef>
              <a:defRPr/>
            </a:pPr>
            <a:endParaRPr lang="es-CR" altLang="es-CR" sz="2400" dirty="0">
              <a:ea typeface="DejaVu Sans"/>
            </a:endParaRPr>
          </a:p>
          <a:p>
            <a:pPr algn="just">
              <a:spcBef>
                <a:spcPct val="0"/>
              </a:spcBef>
              <a:defRPr/>
            </a:pPr>
            <a:endParaRPr lang="es-CR" altLang="es-CR" sz="2000" dirty="0">
              <a:solidFill>
                <a:srgbClr val="FFFFFF"/>
              </a:solidFill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ES" altLang="es-CR" sz="2000" dirty="0">
                <a:solidFill>
                  <a:srgbClr val="FFFFFF"/>
                </a:solidFill>
                <a:ea typeface="DejaVu Sans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ES_tradnl" altLang="es-CR" sz="1700" dirty="0">
                <a:solidFill>
                  <a:srgbClr val="FFFFFF"/>
                </a:solidFill>
                <a:ea typeface="DejaVu Sans"/>
              </a:rPr>
              <a:t> </a:t>
            </a:r>
            <a:endParaRPr lang="es-ES" altLang="es-CR" sz="1700" dirty="0">
              <a:solidFill>
                <a:srgbClr val="FFFFFF"/>
              </a:solidFill>
              <a:ea typeface="DejaVu Sans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altLang="es-CR" sz="1700" dirty="0">
              <a:solidFill>
                <a:srgbClr val="FFFFFF"/>
              </a:solid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09740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4404541" y="128390"/>
            <a:ext cx="33762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SU VIDA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DAF5E0B4-3576-2541-9325-0F19383F788F}"/>
              </a:ext>
            </a:extLst>
          </p:cNvPr>
          <p:cNvSpPr/>
          <p:nvPr/>
        </p:nvSpPr>
        <p:spPr>
          <a:xfrm>
            <a:off x="1871662" y="1323254"/>
            <a:ext cx="8448675" cy="8397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REQUISITOS DE ASEGURABILIDAD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8AC17D4F-E24F-D533-A7D7-B197CA153FE6}"/>
              </a:ext>
            </a:extLst>
          </p:cNvPr>
          <p:cNvSpPr/>
          <p:nvPr/>
        </p:nvSpPr>
        <p:spPr>
          <a:xfrm>
            <a:off x="3695700" y="2016991"/>
            <a:ext cx="5846762" cy="280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altLang="es-CR" sz="2400" dirty="0">
              <a:ea typeface="DejaVu Sans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s-CR" altLang="es-CR" sz="2400" dirty="0">
              <a:ea typeface="DejaVu Sans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s-CR" altLang="es-CR" sz="2400" dirty="0">
              <a:ea typeface="DejaVu Sans"/>
            </a:endParaRPr>
          </a:p>
          <a:p>
            <a:pPr marL="380990" indent="-380990" algn="just">
              <a:spcBef>
                <a:spcPct val="0"/>
              </a:spcBef>
              <a:defRPr/>
            </a:pPr>
            <a:r>
              <a:rPr lang="es-ES" altLang="es-CR" sz="2400" dirty="0">
                <a:ea typeface="DejaVu Sans"/>
              </a:rPr>
              <a:t>Derecho de Circulación al día.</a:t>
            </a:r>
            <a:endParaRPr lang="es-CR" altLang="es-CR" sz="2400" dirty="0">
              <a:ea typeface="DejaVu Sans"/>
            </a:endParaRPr>
          </a:p>
          <a:p>
            <a:pPr marL="380990" indent="-380990" algn="just">
              <a:spcBef>
                <a:spcPct val="0"/>
              </a:spcBef>
              <a:defRPr/>
            </a:pPr>
            <a:r>
              <a:rPr lang="es-ES" altLang="es-CR" sz="2400" dirty="0">
                <a:ea typeface="DejaVu Sans"/>
              </a:rPr>
              <a:t>Revisión Técnica aprobada y vigente.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2000" dirty="0">
              <a:solidFill>
                <a:srgbClr val="FFFFFF"/>
              </a:solidFill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2000" dirty="0">
              <a:solidFill>
                <a:srgbClr val="FFFFFF"/>
              </a:solidFill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2000" dirty="0">
              <a:solidFill>
                <a:srgbClr val="FFFFFF"/>
              </a:solidFill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2000" dirty="0">
              <a:solidFill>
                <a:srgbClr val="FFFFFF"/>
              </a:solidFill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ES" altLang="es-CR" sz="2000" b="1" dirty="0">
                <a:solidFill>
                  <a:srgbClr val="0066FF"/>
                </a:solidFill>
                <a:ea typeface="DejaVu Sans"/>
              </a:rPr>
              <a:t>Una vez suscrito el seguro, las Condiciones Generales serán   enviadas al correo electrónico indicado por el Cliente; también estarán disponibles en la página Web del INS.</a:t>
            </a:r>
            <a:endParaRPr lang="es-CR" altLang="es-CR" sz="2000" b="1" dirty="0">
              <a:solidFill>
                <a:srgbClr val="0066FF"/>
              </a:solidFill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2000" dirty="0">
              <a:solidFill>
                <a:srgbClr val="FFFFFF"/>
              </a:solidFill>
              <a:ea typeface="DejaVu Sans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altLang="es-CR" sz="1700" dirty="0">
              <a:solidFill>
                <a:srgbClr val="FFFFFF"/>
              </a:solidFill>
              <a:ea typeface="DejaVu Sans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altLang="es-CR" sz="1700" dirty="0">
              <a:solidFill>
                <a:srgbClr val="FFFFFF"/>
              </a:solidFill>
              <a:ea typeface="DejaVu Sans"/>
            </a:endParaRPr>
          </a:p>
        </p:txBody>
      </p:sp>
      <p:pic>
        <p:nvPicPr>
          <p:cNvPr id="6" name="9 Imagen" descr="Presentación con lista de comprobación RTL">
            <a:extLst>
              <a:ext uri="{FF2B5EF4-FFF2-40B4-BE49-F238E27FC236}">
                <a16:creationId xmlns:a16="http://schemas.microsoft.com/office/drawing/2014/main" id="{B31F7EC3-04A2-31B3-4EBD-297D51570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2385291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65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3150968" y="345917"/>
            <a:ext cx="6907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RESPONSABILIDAD CIVIL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EXTRACONTRACTUAL POR DAÑOS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 LA PROPIEDAD DE TERCEROS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5" name="CustomShape 2">
            <a:extLst>
              <a:ext uri="{FF2B5EF4-FFF2-40B4-BE49-F238E27FC236}">
                <a16:creationId xmlns:a16="http://schemas.microsoft.com/office/drawing/2014/main" id="{8CC086C0-C962-AFDD-80F0-2DC1B23B29EF}"/>
              </a:ext>
            </a:extLst>
          </p:cNvPr>
          <p:cNvSpPr/>
          <p:nvPr/>
        </p:nvSpPr>
        <p:spPr>
          <a:xfrm>
            <a:off x="2971772" y="2150133"/>
            <a:ext cx="7086600" cy="3532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891" indent="-342891" algn="just">
              <a:defRPr/>
            </a:pPr>
            <a:endParaRPr lang="es-ES_tradnl" altLang="es-CR" sz="1700" dirty="0"/>
          </a:p>
          <a:p>
            <a:pPr marL="342891" indent="-342891" algn="just">
              <a:defRPr/>
            </a:pPr>
            <a:endParaRPr lang="es-ES_tradnl" altLang="es-CR" sz="2000" dirty="0"/>
          </a:p>
          <a:p>
            <a:pPr marL="342891" indent="-342891" algn="just">
              <a:defRPr/>
            </a:pPr>
            <a:endParaRPr lang="es-ES_tradnl" altLang="es-CR" sz="2000" dirty="0"/>
          </a:p>
          <a:p>
            <a:pPr indent="-342891" algn="just">
              <a:defRPr/>
            </a:pPr>
            <a:r>
              <a:rPr lang="es-ES_tradnl" altLang="es-CR" dirty="0"/>
              <a:t>Producto diseñado para comercializarse con el pago de los Derechos de Circulación a toda persona que disponga de un vehículo tipo particular, motocicleta, carga o de carga liviana.</a:t>
            </a:r>
          </a:p>
          <a:p>
            <a:pPr marL="457189" indent="-457189" algn="just">
              <a:defRPr/>
            </a:pPr>
            <a:endParaRPr lang="es-ES" altLang="es-CR" sz="17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4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3150968" y="345917"/>
            <a:ext cx="6907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RESPONSABILIDAD CIVIL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EXTRACONTRACTUAL POR DAÑOS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 LA PROPIEDAD DE TERCEROS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DD3DC008-9330-AEDD-EC8D-ADD4A2A91339}"/>
              </a:ext>
            </a:extLst>
          </p:cNvPr>
          <p:cNvSpPr/>
          <p:nvPr/>
        </p:nvSpPr>
        <p:spPr>
          <a:xfrm>
            <a:off x="1249363" y="1730239"/>
            <a:ext cx="7045325" cy="8397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ÁMBITO DE COBERTURA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1761A5D6-D524-7F9A-7780-A7D1A4D1DE86}"/>
              </a:ext>
            </a:extLst>
          </p:cNvPr>
          <p:cNvSpPr/>
          <p:nvPr/>
        </p:nvSpPr>
        <p:spPr>
          <a:xfrm>
            <a:off x="1249363" y="2184264"/>
            <a:ext cx="9888537" cy="3532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891" indent="-342891">
              <a:defRPr/>
            </a:pPr>
            <a:endParaRPr lang="es-ES_tradnl" altLang="es-CR" sz="1700" dirty="0"/>
          </a:p>
          <a:p>
            <a:pPr algn="just">
              <a:spcBef>
                <a:spcPct val="20000"/>
              </a:spcBef>
              <a:defRPr/>
            </a:pPr>
            <a:r>
              <a:rPr lang="es-ES" altLang="es-CR" dirty="0"/>
              <a:t>Ampara la Responsabilidad Civil Extracontractual  por daños ocasionados a la propiedad de Terceras Personas cuando se haya producido un accidente de tránsito amparado por la póliza. </a:t>
            </a:r>
          </a:p>
          <a:p>
            <a:pPr algn="just">
              <a:spcBef>
                <a:spcPct val="20000"/>
              </a:spcBef>
              <a:defRPr/>
            </a:pPr>
            <a:endParaRPr lang="es-ES" altLang="es-CR" dirty="0"/>
          </a:p>
          <a:p>
            <a:pPr algn="just">
              <a:spcBef>
                <a:spcPct val="20000"/>
              </a:spcBef>
              <a:defRPr/>
            </a:pPr>
            <a:r>
              <a:rPr lang="es-ES" altLang="es-CR" dirty="0"/>
              <a:t>Cubre además, el daño producido con el vehículo asegurado al automotor del cónyuge, hijos y familiares hasta el tercer grado de consanguinidad o afinidad.</a:t>
            </a:r>
            <a:endParaRPr lang="es-ES_tradnl" altLang="es-CR" dirty="0"/>
          </a:p>
          <a:p>
            <a:pPr marL="457189" indent="-457189" algn="just">
              <a:defRPr/>
            </a:pPr>
            <a:endParaRPr lang="es-ES" altLang="es-CR" sz="1700" dirty="0">
              <a:solidFill>
                <a:prstClr val="white"/>
              </a:solidFill>
            </a:endParaRPr>
          </a:p>
        </p:txBody>
      </p:sp>
      <p:pic>
        <p:nvPicPr>
          <p:cNvPr id="6" name="7 Imagen" descr="5.png">
            <a:extLst>
              <a:ext uri="{FF2B5EF4-FFF2-40B4-BE49-F238E27FC236}">
                <a16:creationId xmlns:a16="http://schemas.microsoft.com/office/drawing/2014/main" id="{8E4869EE-5C7E-25A4-2FED-B795BCC54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r="-4697" b="81668"/>
          <a:stretch>
            <a:fillRect/>
          </a:stretch>
        </p:blipFill>
        <p:spPr bwMode="auto">
          <a:xfrm>
            <a:off x="5719157" y="4732994"/>
            <a:ext cx="46482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42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3150968" y="345917"/>
            <a:ext cx="6907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RESPONSABILIDAD CIVIL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EXTRACONTRACTUAL POR DAÑOS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 LA PROPIEDAD DE TERCEROS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pic>
        <p:nvPicPr>
          <p:cNvPr id="4" name="8 Imagen" descr="calendario (1).png">
            <a:extLst>
              <a:ext uri="{FF2B5EF4-FFF2-40B4-BE49-F238E27FC236}">
                <a16:creationId xmlns:a16="http://schemas.microsoft.com/office/drawing/2014/main" id="{04F0FC18-1981-8F6C-F139-44E8EFDC1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508">
            <a:off x="10715435" y="2147022"/>
            <a:ext cx="13350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stomShape 1">
            <a:extLst>
              <a:ext uri="{FF2B5EF4-FFF2-40B4-BE49-F238E27FC236}">
                <a16:creationId xmlns:a16="http://schemas.microsoft.com/office/drawing/2014/main" id="{B88286FA-8427-72A2-EAAF-3CF319714AE4}"/>
              </a:ext>
            </a:extLst>
          </p:cNvPr>
          <p:cNvSpPr/>
          <p:nvPr/>
        </p:nvSpPr>
        <p:spPr>
          <a:xfrm>
            <a:off x="2509648" y="1973984"/>
            <a:ext cx="7045325" cy="839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CARACTERÍSTICAS DEL SEGURO</a:t>
            </a: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E888F2BE-6411-D583-F9C0-59A17376F090}"/>
              </a:ext>
            </a:extLst>
          </p:cNvPr>
          <p:cNvSpPr/>
          <p:nvPr/>
        </p:nvSpPr>
        <p:spPr>
          <a:xfrm>
            <a:off x="1165035" y="2685184"/>
            <a:ext cx="9313863" cy="3649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endParaRPr lang="es-ES_tradnl" altLang="es-CR" sz="1700" dirty="0">
              <a:solidFill>
                <a:srgbClr val="FFFFFF"/>
              </a:solidFill>
              <a:ea typeface="DejaVu Sans"/>
            </a:endParaRPr>
          </a:p>
          <a:p>
            <a:pPr algn="just">
              <a:spcBef>
                <a:spcPct val="0"/>
              </a:spcBef>
              <a:defRPr/>
            </a:pPr>
            <a:r>
              <a:rPr lang="es-CR" altLang="es-CR" sz="2400" dirty="0">
                <a:ea typeface="DejaVu Sans"/>
              </a:rPr>
              <a:t>Seguro anual, abarca el período comprendido entre el 01 de enero y el 31 de diciembre.</a:t>
            </a:r>
          </a:p>
          <a:p>
            <a:pPr algn="just">
              <a:spcBef>
                <a:spcPct val="0"/>
              </a:spcBef>
              <a:defRPr/>
            </a:pPr>
            <a:endParaRPr lang="es-CR" altLang="es-CR" sz="2400" dirty="0">
              <a:ea typeface="DejaVu Sans"/>
            </a:endParaRPr>
          </a:p>
          <a:p>
            <a:pPr algn="just">
              <a:spcBef>
                <a:spcPct val="0"/>
              </a:spcBef>
              <a:defRPr/>
            </a:pPr>
            <a:r>
              <a:rPr lang="es-CR" altLang="es-CR" sz="2400" dirty="0">
                <a:ea typeface="DejaVu Sans"/>
              </a:rPr>
              <a:t>Si el contrato es suscrito en fecha posterior al 01 de enero, la vigencia comenzará a regir a partir del momento en que se da la suscripción del seguro, hasta el  31 de diciembre del mismo año.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CR" altLang="es-CR" sz="2400" dirty="0">
              <a:ea typeface="DejaVu Sans"/>
            </a:endParaRPr>
          </a:p>
          <a:p>
            <a:pPr algn="just">
              <a:spcBef>
                <a:spcPct val="0"/>
              </a:spcBef>
              <a:defRPr/>
            </a:pPr>
            <a:r>
              <a:rPr lang="es-CR" altLang="es-CR" sz="2400" dirty="0">
                <a:ea typeface="DejaVu Sans"/>
              </a:rPr>
              <a:t>El seguro es intransferible ya sea a nombre de otro Asegurado o a un vehículo diferente al asegurado.</a:t>
            </a:r>
            <a:endParaRPr lang="es-ES_tradnl" altLang="es-CR" sz="2400" dirty="0"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1700" dirty="0">
              <a:solidFill>
                <a:srgbClr val="FFFFFF"/>
              </a:solid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86053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3150968" y="345917"/>
            <a:ext cx="6907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RESPONSABILIDAD CIVIL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EXTRACONTRACTUAL POR DAÑOS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 LA PROPIEDAD DE TERCEROS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E71D4634-8B5E-D30D-73E0-10A581B91A25}"/>
              </a:ext>
            </a:extLst>
          </p:cNvPr>
          <p:cNvSpPr/>
          <p:nvPr/>
        </p:nvSpPr>
        <p:spPr>
          <a:xfrm>
            <a:off x="2133628" y="1976149"/>
            <a:ext cx="7045325" cy="8397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CARACTERÍSTICAS DEL SEGURO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4AAF206A-73C5-22F4-43C4-833A13A79689}"/>
              </a:ext>
            </a:extLst>
          </p:cNvPr>
          <p:cNvSpPr/>
          <p:nvPr/>
        </p:nvSpPr>
        <p:spPr>
          <a:xfrm>
            <a:off x="2530503" y="2809586"/>
            <a:ext cx="8823325" cy="3532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s-ES_tradnl" altLang="es-CR" sz="2000" dirty="0">
              <a:ea typeface="DejaVu Sans"/>
            </a:endParaRPr>
          </a:p>
          <a:p>
            <a:pPr algn="just">
              <a:defRPr/>
            </a:pPr>
            <a:r>
              <a:rPr lang="es-ES" altLang="es-CR" sz="2400" dirty="0">
                <a:ea typeface="DejaVu Sans"/>
              </a:rPr>
              <a:t>Para optar por la indemnización, el evento debe ser  causado por un accidente de tránsito donde el conductor sea declarado responsable civil mediante sentencia en firme.</a:t>
            </a:r>
          </a:p>
          <a:p>
            <a:pPr algn="just">
              <a:buFontTx/>
              <a:buNone/>
              <a:defRPr/>
            </a:pPr>
            <a:endParaRPr lang="es-CR" altLang="es-CR" sz="2400" dirty="0">
              <a:ea typeface="DejaVu Sans"/>
            </a:endParaRPr>
          </a:p>
          <a:p>
            <a:pPr algn="just">
              <a:defRPr/>
            </a:pPr>
            <a:r>
              <a:rPr lang="es-CR" altLang="es-CR" sz="2400" dirty="0">
                <a:ea typeface="DejaVu Sans"/>
              </a:rPr>
              <a:t>Es un producto no renovable, que ampara los eventos accidentales que ocurran únicamente en el territorio costarricense.</a:t>
            </a:r>
            <a:endParaRPr lang="es-ES_tradnl" altLang="es-CR" sz="2400" dirty="0">
              <a:ea typeface="DejaVu Sans"/>
            </a:endParaRPr>
          </a:p>
          <a:p>
            <a:pPr algn="just">
              <a:spcBef>
                <a:spcPct val="0"/>
              </a:spcBef>
              <a:defRPr/>
            </a:pPr>
            <a:endParaRPr lang="es-ES_tradnl" altLang="es-CR" sz="2000" b="1" dirty="0"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1700" dirty="0">
              <a:solidFill>
                <a:schemeClr val="bg1"/>
              </a:solidFill>
              <a:ea typeface="DejaVu Sans"/>
            </a:endParaRPr>
          </a:p>
        </p:txBody>
      </p:sp>
      <p:pic>
        <p:nvPicPr>
          <p:cNvPr id="6" name="7 Imagen" descr="icono-rc-titulo.png">
            <a:extLst>
              <a:ext uri="{FF2B5EF4-FFF2-40B4-BE49-F238E27FC236}">
                <a16:creationId xmlns:a16="http://schemas.microsoft.com/office/drawing/2014/main" id="{19A698D8-430A-E980-24AC-1FD8431FFF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5952" y="3678056"/>
            <a:ext cx="1347371" cy="179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2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3150968" y="345917"/>
            <a:ext cx="6907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RESPONSABILIDAD CIVIL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EXTRACONTRACTUAL POR DAÑOS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 LA PROPIEDAD DE TERCEROS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B1FFD749-56A3-D57D-AFBC-516CB2590FB8}"/>
              </a:ext>
            </a:extLst>
          </p:cNvPr>
          <p:cNvSpPr/>
          <p:nvPr/>
        </p:nvSpPr>
        <p:spPr>
          <a:xfrm>
            <a:off x="2133628" y="1730239"/>
            <a:ext cx="8355013" cy="8397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REQUISITOS DE ASEGURABILIDAD</a:t>
            </a:r>
          </a:p>
        </p:txBody>
      </p:sp>
      <p:sp>
        <p:nvSpPr>
          <p:cNvPr id="5" name="7 CuadroTexto">
            <a:extLst>
              <a:ext uri="{FF2B5EF4-FFF2-40B4-BE49-F238E27FC236}">
                <a16:creationId xmlns:a16="http://schemas.microsoft.com/office/drawing/2014/main" id="{243CF5C9-AEC3-A9B2-F855-52BB50D36425}"/>
              </a:ext>
            </a:extLst>
          </p:cNvPr>
          <p:cNvSpPr txBox="1"/>
          <p:nvPr/>
        </p:nvSpPr>
        <p:spPr>
          <a:xfrm>
            <a:off x="2120928" y="2393814"/>
            <a:ext cx="8140700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CR" altLang="es-CR" sz="2400" dirty="0">
                <a:latin typeface="+mn-lt"/>
                <a:ea typeface="ＭＳ Ｐゴシック" pitchFamily="34" charset="-128"/>
                <a:cs typeface="+mn-cs"/>
              </a:rPr>
              <a:t>Vehículos objeto del seguro: </a:t>
            </a:r>
          </a:p>
          <a:p>
            <a:pPr algn="just">
              <a:defRPr/>
            </a:pPr>
            <a:endParaRPr lang="es-CR" altLang="es-CR" sz="2400" dirty="0">
              <a:latin typeface="+mn-lt"/>
              <a:ea typeface="ＭＳ Ｐゴシック" pitchFamily="34" charset="-128"/>
              <a:cs typeface="+mn-cs"/>
            </a:endParaRPr>
          </a:p>
          <a:p>
            <a:pPr marL="342891" indent="-342891" algn="just">
              <a:buFont typeface="Wingdings" panose="05000000000000000000" pitchFamily="2" charset="2"/>
              <a:buChar char="ü"/>
              <a:defRPr/>
            </a:pPr>
            <a:r>
              <a:rPr lang="es-CR" altLang="es-CR" sz="2400" dirty="0">
                <a:latin typeface="+mn-lt"/>
                <a:ea typeface="ＭＳ Ｐゴシック" pitchFamily="34" charset="-128"/>
                <a:cs typeface="+mn-cs"/>
              </a:rPr>
              <a:t>Particulares.</a:t>
            </a:r>
          </a:p>
          <a:p>
            <a:pPr marL="342891" indent="-342891" algn="just">
              <a:buFont typeface="Wingdings" panose="05000000000000000000" pitchFamily="2" charset="2"/>
              <a:buChar char="ü"/>
              <a:defRPr/>
            </a:pPr>
            <a:r>
              <a:rPr lang="es-CR" altLang="es-CR" sz="2400" dirty="0">
                <a:latin typeface="+mn-lt"/>
                <a:ea typeface="ＭＳ Ｐゴシック" pitchFamily="34" charset="-128"/>
                <a:cs typeface="+mn-cs"/>
              </a:rPr>
              <a:t>Carga liviana</a:t>
            </a:r>
          </a:p>
          <a:p>
            <a:pPr marL="342891" indent="-342891" algn="just">
              <a:buFont typeface="Wingdings" panose="05000000000000000000" pitchFamily="2" charset="2"/>
              <a:buChar char="ü"/>
              <a:defRPr/>
            </a:pPr>
            <a:r>
              <a:rPr lang="es-CR" altLang="es-CR" sz="2400" dirty="0">
                <a:latin typeface="+mn-lt"/>
                <a:ea typeface="ＭＳ Ｐゴシック" pitchFamily="34" charset="-128"/>
                <a:cs typeface="+mn-cs"/>
              </a:rPr>
              <a:t>Carga Pesada y </a:t>
            </a:r>
            <a:r>
              <a:rPr lang="es-CR" altLang="es-CR" sz="2400" dirty="0" err="1">
                <a:latin typeface="+mn-lt"/>
                <a:ea typeface="ＭＳ Ｐゴシック" pitchFamily="34" charset="-128"/>
                <a:cs typeface="+mn-cs"/>
              </a:rPr>
              <a:t>Semipesada</a:t>
            </a:r>
            <a:endParaRPr lang="es-CR" altLang="es-CR" sz="2400" dirty="0">
              <a:latin typeface="+mn-lt"/>
              <a:ea typeface="ＭＳ Ｐゴシック" pitchFamily="34" charset="-128"/>
              <a:cs typeface="+mn-cs"/>
            </a:endParaRPr>
          </a:p>
          <a:p>
            <a:pPr marL="342891" indent="-342891" algn="just">
              <a:buFont typeface="Wingdings" panose="05000000000000000000" pitchFamily="2" charset="2"/>
              <a:buChar char="ü"/>
              <a:defRPr/>
            </a:pPr>
            <a:r>
              <a:rPr lang="es-CR" altLang="es-CR" sz="2400" dirty="0">
                <a:latin typeface="+mn-lt"/>
                <a:ea typeface="ＭＳ Ｐゴシック" pitchFamily="34" charset="-128"/>
                <a:cs typeface="+mn-cs"/>
              </a:rPr>
              <a:t>Motocicletas</a:t>
            </a:r>
          </a:p>
          <a:p>
            <a:pPr algn="just">
              <a:defRPr/>
            </a:pPr>
            <a:endParaRPr lang="es-CR" altLang="es-CR" sz="2400" dirty="0">
              <a:latin typeface="+mn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es-CR" altLang="es-CR" sz="2400" dirty="0">
                <a:latin typeface="+mn-lt"/>
                <a:ea typeface="ＭＳ Ｐゴシック" pitchFamily="34" charset="-128"/>
                <a:cs typeface="+mn-cs"/>
              </a:rPr>
              <a:t>Requisitos a cumplir en el momento en que se solicite el seguro:</a:t>
            </a:r>
          </a:p>
          <a:p>
            <a:pPr algn="just">
              <a:defRPr/>
            </a:pPr>
            <a:endParaRPr lang="es-CR" altLang="es-CR" sz="2400" dirty="0">
              <a:latin typeface="+mn-lt"/>
              <a:ea typeface="ＭＳ Ｐゴシック" pitchFamily="34" charset="-128"/>
              <a:cs typeface="+mn-cs"/>
            </a:endParaRP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s-CR" altLang="es-CR" sz="2400" dirty="0">
                <a:latin typeface="+mn-lt"/>
                <a:ea typeface="ＭＳ Ｐゴシック" pitchFamily="34" charset="-128"/>
                <a:cs typeface="+mn-cs"/>
              </a:rPr>
              <a:t>  Pago de los Derechos de Circulación al día.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s-CR" altLang="es-CR" sz="2400" dirty="0">
                <a:latin typeface="+mn-lt"/>
                <a:ea typeface="ＭＳ Ｐゴシック" pitchFamily="34" charset="-128"/>
                <a:cs typeface="+mn-cs"/>
              </a:rPr>
              <a:t>  Revisión Técnica Vehicular vigente.</a:t>
            </a:r>
          </a:p>
          <a:p>
            <a:pPr>
              <a:defRPr/>
            </a:pPr>
            <a:endParaRPr lang="es-CR" dirty="0">
              <a:solidFill>
                <a:prstClr val="black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6" name="10 Imagen" descr="unnamed (1).png">
            <a:extLst>
              <a:ext uri="{FF2B5EF4-FFF2-40B4-BE49-F238E27FC236}">
                <a16:creationId xmlns:a16="http://schemas.microsoft.com/office/drawing/2014/main" id="{CD00A458-BDC4-7141-2DD9-1EDB4A16DE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52905" r="464" b="75262"/>
          <a:stretch>
            <a:fillRect/>
          </a:stretch>
        </p:blipFill>
        <p:spPr bwMode="auto">
          <a:xfrm>
            <a:off x="6668766" y="3658064"/>
            <a:ext cx="1650333" cy="79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2 Imagen" descr="unnamed (1).png">
            <a:extLst>
              <a:ext uri="{FF2B5EF4-FFF2-40B4-BE49-F238E27FC236}">
                <a16:creationId xmlns:a16="http://schemas.microsoft.com/office/drawing/2014/main" id="{D1C17AB2-400C-100B-A9A9-AE89D8C13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0" r="73865" b="54065"/>
          <a:stretch>
            <a:fillRect/>
          </a:stretch>
        </p:blipFill>
        <p:spPr bwMode="auto">
          <a:xfrm>
            <a:off x="5376891" y="3325676"/>
            <a:ext cx="917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0 Imagen" descr="1452632162_inspiration-34_icon-icons.com_51105.png">
            <a:extLst>
              <a:ext uri="{FF2B5EF4-FFF2-40B4-BE49-F238E27FC236}">
                <a16:creationId xmlns:a16="http://schemas.microsoft.com/office/drawing/2014/main" id="{E1429D35-5B04-A152-5D5D-DD9C697545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27019" y="4104280"/>
            <a:ext cx="751307" cy="751307"/>
          </a:xfrm>
          <a:prstGeom prst="rect">
            <a:avLst/>
          </a:prstGeom>
        </p:spPr>
      </p:pic>
      <p:pic>
        <p:nvPicPr>
          <p:cNvPr id="9" name="10 Imagen" descr="unnamed (1).png">
            <a:extLst>
              <a:ext uri="{FF2B5EF4-FFF2-40B4-BE49-F238E27FC236}">
                <a16:creationId xmlns:a16="http://schemas.microsoft.com/office/drawing/2014/main" id="{64BD5109-BBD0-328B-CE67-89556C90E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r="58987" b="75262"/>
          <a:stretch>
            <a:fillRect/>
          </a:stretch>
        </p:blipFill>
        <p:spPr bwMode="auto">
          <a:xfrm>
            <a:off x="4178328" y="2928801"/>
            <a:ext cx="12795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38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3150968" y="345917"/>
            <a:ext cx="6907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RESPONSABILIDAD CIVIL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EXTRACONTRACTUAL POR DAÑOS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 LA PROPIEDAD DE TERCEROS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762CA318-F170-C6A3-EE0D-51317F832965}"/>
              </a:ext>
            </a:extLst>
          </p:cNvPr>
          <p:cNvSpPr/>
          <p:nvPr/>
        </p:nvSpPr>
        <p:spPr>
          <a:xfrm>
            <a:off x="2133628" y="1655783"/>
            <a:ext cx="7045325" cy="839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PRIMAS – MONTO  ASEGURADO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AD2AED1B-188B-C295-E7F8-B16EDDB2D4E5}"/>
              </a:ext>
            </a:extLst>
          </p:cNvPr>
          <p:cNvSpPr/>
          <p:nvPr/>
        </p:nvSpPr>
        <p:spPr>
          <a:xfrm>
            <a:off x="1749453" y="4599008"/>
            <a:ext cx="9120188" cy="1146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endParaRPr lang="es-ES_tradnl" altLang="es-CR" sz="1700" dirty="0"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_tradnl" altLang="es-CR" sz="1700" dirty="0">
              <a:ea typeface="DejaVu Sans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s-ES_tradnl" altLang="es-CR" sz="2400" dirty="0">
              <a:ea typeface="DejaVu Sans"/>
            </a:endParaRPr>
          </a:p>
          <a:p>
            <a:pPr algn="just">
              <a:spcBef>
                <a:spcPct val="0"/>
              </a:spcBef>
              <a:defRPr/>
            </a:pPr>
            <a:r>
              <a:rPr lang="es-ES" altLang="es-CR" sz="2400" dirty="0">
                <a:ea typeface="DejaVu Sans"/>
              </a:rPr>
              <a:t>Monto único de cobertura ¢20.000.000 por accidente, con reinstalación automática del monto asegurado.</a:t>
            </a:r>
            <a:endParaRPr lang="es-ES_tradnl" altLang="es-CR" sz="2400" b="1" dirty="0"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1700" dirty="0">
              <a:solidFill>
                <a:srgbClr val="FFFFFF"/>
              </a:solidFill>
              <a:ea typeface="DejaVu Sans"/>
            </a:endParaRPr>
          </a:p>
        </p:txBody>
      </p:sp>
      <p:graphicFrame>
        <p:nvGraphicFramePr>
          <p:cNvPr id="6" name="7 Tabla">
            <a:extLst>
              <a:ext uri="{FF2B5EF4-FFF2-40B4-BE49-F238E27FC236}">
                <a16:creationId xmlns:a16="http://schemas.microsoft.com/office/drawing/2014/main" id="{4E177CF1-7D04-C22F-A794-5C6B127EF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78965"/>
              </p:ext>
            </p:extLst>
          </p:nvPr>
        </p:nvGraphicFramePr>
        <p:xfrm>
          <a:off x="2287616" y="2493983"/>
          <a:ext cx="7100887" cy="227171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775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589"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Tipo de Vehículo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7" marB="457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Prima*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7" marB="457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59"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Motocicletas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7" marB="457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¢22.195 + 13% I.V.A. 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7" marB="457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589"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Particular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7" marB="457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¢56.985 + 13% I.V.A. </a:t>
                      </a:r>
                    </a:p>
                  </a:txBody>
                  <a:tcPr marL="91449" marR="91449" marT="45747" marB="457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589"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Carga Liviana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7" marB="457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¢49.795 + 13% I.V.A. 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7" marB="457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589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CR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arga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7" marB="457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¢169.995 + 13% I.V.A. 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47" marB="4574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9 Rectángulo">
            <a:extLst>
              <a:ext uri="{FF2B5EF4-FFF2-40B4-BE49-F238E27FC236}">
                <a16:creationId xmlns:a16="http://schemas.microsoft.com/office/drawing/2014/main" id="{813D7889-797E-6BD1-BF2B-30DC3EBA6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91" y="4854596"/>
            <a:ext cx="819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CR" altLang="es-CR" b="1" i="1">
                <a:ea typeface="MS PGothic" panose="020B0600070205080204" pitchFamily="34" charset="-128"/>
              </a:rPr>
              <a:t>*</a:t>
            </a:r>
            <a:r>
              <a:rPr lang="es-CR" altLang="es-CR" sz="1600" b="1" i="1">
                <a:ea typeface="MS PGothic" panose="020B0600070205080204" pitchFamily="34" charset="-128"/>
              </a:rPr>
              <a:t>Primas con el impuesto al valor agregado incluido en la oferta de seguro</a:t>
            </a:r>
            <a:endParaRPr lang="es-ES" altLang="es-CR" sz="1600" b="1" i="1">
              <a:ea typeface="MS PGothic" panose="020B0600070205080204" pitchFamily="34" charset="-128"/>
            </a:endParaRPr>
          </a:p>
        </p:txBody>
      </p:sp>
      <p:pic>
        <p:nvPicPr>
          <p:cNvPr id="8" name="Picture 4" descr="Mano pagando.png">
            <a:extLst>
              <a:ext uri="{FF2B5EF4-FFF2-40B4-BE49-F238E27FC236}">
                <a16:creationId xmlns:a16="http://schemas.microsoft.com/office/drawing/2014/main" id="{E60CCC98-7038-88A3-000C-F63445920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053" y="2133621"/>
            <a:ext cx="23955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1">
            <a:extLst>
              <a:ext uri="{FF2B5EF4-FFF2-40B4-BE49-F238E27FC236}">
                <a16:creationId xmlns:a16="http://schemas.microsoft.com/office/drawing/2014/main" id="{8BF7F15D-60C7-9E1D-D311-C6CDC673B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53" y="6377008"/>
            <a:ext cx="547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9413" indent="-3794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es-CR" altLang="es-CR" sz="2400">
                <a:ea typeface="DejaVu Sans"/>
                <a:cs typeface="DejaVu Sans"/>
              </a:rPr>
              <a:t>Comisión de intermediación: 4%</a:t>
            </a:r>
          </a:p>
        </p:txBody>
      </p:sp>
    </p:spTree>
    <p:extLst>
      <p:ext uri="{BB962C8B-B14F-4D97-AF65-F5344CB8AC3E}">
        <p14:creationId xmlns:p14="http://schemas.microsoft.com/office/powerpoint/2010/main" val="3290828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3150968" y="345917"/>
            <a:ext cx="6907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RESPONSABILIDAD CIVIL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EXTRACONTRACTUAL POR DAÑOS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 LA PROPIEDAD DE TERCEROS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3530585E-1ABB-E736-B69D-CB8E5C9A1FD8}"/>
              </a:ext>
            </a:extLst>
          </p:cNvPr>
          <p:cNvSpPr/>
          <p:nvPr/>
        </p:nvSpPr>
        <p:spPr>
          <a:xfrm>
            <a:off x="-205440" y="2478205"/>
            <a:ext cx="7045325" cy="839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DEDUCIBLES</a:t>
            </a:r>
          </a:p>
        </p:txBody>
      </p:sp>
      <p:pic>
        <p:nvPicPr>
          <p:cNvPr id="5" name="10 Imagen" descr="icono-copagos.png">
            <a:extLst>
              <a:ext uri="{FF2B5EF4-FFF2-40B4-BE49-F238E27FC236}">
                <a16:creationId xmlns:a16="http://schemas.microsoft.com/office/drawing/2014/main" id="{65CBFAF6-C661-22F5-68E5-F10D755B54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lum bright="40000"/>
          </a:blip>
          <a:stretch>
            <a:fillRect/>
          </a:stretch>
        </p:blipFill>
        <p:spPr>
          <a:xfrm>
            <a:off x="11123890" y="1702000"/>
            <a:ext cx="839787" cy="839787"/>
          </a:xfrm>
          <a:prstGeom prst="rect">
            <a:avLst/>
          </a:prstGeom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3524F681-C82A-CDC1-5418-712103E372C3}"/>
              </a:ext>
            </a:extLst>
          </p:cNvPr>
          <p:cNvSpPr/>
          <p:nvPr/>
        </p:nvSpPr>
        <p:spPr>
          <a:xfrm>
            <a:off x="2033155" y="3300573"/>
            <a:ext cx="8458200" cy="2039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es-ES" altLang="es-CR" sz="2400" dirty="0"/>
              <a:t>Cuando el Asegurado es civilmente responsable por los daños causados a un Tercero, en la indemnización operará un deducible ordinario del veinte porciento (20%) sobre el monto de la Pérdida Neta o un mínimo de ¢150.000,00 – el que sea mayor -.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es-ES" altLang="es-CR" sz="2400" dirty="0"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1700" dirty="0">
              <a:solidFill>
                <a:srgbClr val="FFFFFF"/>
              </a:solid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07573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3150968" y="345917"/>
            <a:ext cx="6907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RESPONSABILIDAD CIVIL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EXTRACONTRACTUAL POR DAÑOS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 LA PROPIEDAD DE TERCEROS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167153A6-0F0D-B7A8-1CD0-1228B8779018}"/>
              </a:ext>
            </a:extLst>
          </p:cNvPr>
          <p:cNvSpPr/>
          <p:nvPr/>
        </p:nvSpPr>
        <p:spPr>
          <a:xfrm>
            <a:off x="0" y="1944490"/>
            <a:ext cx="7045325" cy="839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DEDUCIBLES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B9F9CDB7-9100-7929-B2FB-FC676F407A8E}"/>
              </a:ext>
            </a:extLst>
          </p:cNvPr>
          <p:cNvSpPr/>
          <p:nvPr/>
        </p:nvSpPr>
        <p:spPr>
          <a:xfrm>
            <a:off x="1143000" y="2663628"/>
            <a:ext cx="10115550" cy="39841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es-ES" altLang="es-CR" sz="2400" dirty="0">
              <a:ea typeface="DejaVu Sans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es-ES" altLang="es-CR" sz="2400" dirty="0">
                <a:ea typeface="DejaVu Sans"/>
              </a:rPr>
              <a:t>Aplicará una </a:t>
            </a:r>
            <a:r>
              <a:rPr lang="es-ES" altLang="es-CR" sz="2400" b="1" dirty="0">
                <a:ea typeface="DejaVu Sans"/>
              </a:rPr>
              <a:t>modalidad especial de deducible</a:t>
            </a:r>
            <a:r>
              <a:rPr lang="es-ES" altLang="es-CR" sz="2400" dirty="0">
                <a:ea typeface="DejaVu Sans"/>
              </a:rPr>
              <a:t>, dependiendo de la forma y circunstancias en que ocurrió el evento: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1700" dirty="0">
              <a:ea typeface="DejaVu Sans"/>
            </a:endParaRPr>
          </a:p>
          <a:p>
            <a:pPr algn="just">
              <a:spcBef>
                <a:spcPct val="0"/>
              </a:spcBef>
              <a:buFontTx/>
              <a:buAutoNum type="alphaUcPeriod"/>
              <a:defRPr/>
            </a:pPr>
            <a:r>
              <a:rPr lang="es-ES" altLang="es-CR" sz="2000" dirty="0">
                <a:ea typeface="DejaVu Sans"/>
              </a:rPr>
              <a:t>20% sobre la pérdida neta con un mínimo de ¢150.000 + Deducible mínimo de ¢150.000:</a:t>
            </a:r>
          </a:p>
          <a:p>
            <a:pPr algn="just">
              <a:spcBef>
                <a:spcPct val="0"/>
              </a:spcBef>
              <a:buFontTx/>
              <a:buAutoNum type="alphaUcPeriod"/>
              <a:defRPr/>
            </a:pPr>
            <a:endParaRPr lang="es-ES" altLang="es-CR" sz="1700" dirty="0">
              <a:ea typeface="DejaVu Sans"/>
            </a:endParaRPr>
          </a:p>
          <a:p>
            <a:pPr algn="just">
              <a:spcBef>
                <a:spcPct val="0"/>
              </a:spcBef>
              <a:defRPr/>
            </a:pPr>
            <a:r>
              <a:rPr lang="es-ES" altLang="es-CR" sz="1600" dirty="0">
                <a:ea typeface="DejaVu Sans"/>
              </a:rPr>
              <a:t>Aprendiz de conducción.</a:t>
            </a:r>
          </a:p>
          <a:p>
            <a:pPr algn="just">
              <a:spcBef>
                <a:spcPct val="0"/>
              </a:spcBef>
              <a:buFontTx/>
              <a:buAutoNum type="alphaUcPeriod"/>
              <a:defRPr/>
            </a:pPr>
            <a:endParaRPr lang="es-ES" altLang="es-CR" sz="1700" dirty="0">
              <a:ea typeface="DejaVu Sans"/>
            </a:endParaRPr>
          </a:p>
          <a:p>
            <a:pPr algn="just">
              <a:spcBef>
                <a:spcPct val="0"/>
              </a:spcBef>
              <a:buFontTx/>
              <a:buAutoNum type="alphaUcPeriod" startAt="2"/>
              <a:defRPr/>
            </a:pPr>
            <a:r>
              <a:rPr lang="es-ES" altLang="es-CR" sz="2000" dirty="0">
                <a:ea typeface="DejaVu Sans"/>
              </a:rPr>
              <a:t>25% sobre monto de la pérdida con un mínimo de ¢150.000:</a:t>
            </a:r>
          </a:p>
          <a:p>
            <a:pPr algn="just">
              <a:spcBef>
                <a:spcPct val="0"/>
              </a:spcBef>
              <a:buFontTx/>
              <a:buAutoNum type="alphaUcPeriod" startAt="2"/>
              <a:defRPr/>
            </a:pPr>
            <a:endParaRPr lang="es-ES" altLang="es-CR" sz="1700" dirty="0">
              <a:ea typeface="DejaVu Sans"/>
            </a:endParaRPr>
          </a:p>
          <a:p>
            <a:pPr algn="just">
              <a:spcBef>
                <a:spcPct val="0"/>
              </a:spcBef>
              <a:defRPr/>
            </a:pPr>
            <a:r>
              <a:rPr lang="es-ES" altLang="es-CR" sz="1600" dirty="0">
                <a:ea typeface="DejaVu Sans"/>
              </a:rPr>
              <a:t>Cuando el daño se produzca al automóvil del cónyuge, hijos y o familiares hasta tercer grado de consanguinidad o afinidad.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1700" dirty="0">
              <a:ea typeface="DejaVu Sans"/>
            </a:endParaRPr>
          </a:p>
          <a:p>
            <a:pPr algn="just">
              <a:spcBef>
                <a:spcPct val="0"/>
              </a:spcBef>
              <a:defRPr/>
            </a:pPr>
            <a:endParaRPr lang="es-ES_tradnl" altLang="es-CR" sz="2000" b="1" dirty="0"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1700" dirty="0">
              <a:solidFill>
                <a:srgbClr val="FFFFFF"/>
              </a:solidFill>
              <a:ea typeface="DejaVu Sans"/>
            </a:endParaRPr>
          </a:p>
        </p:txBody>
      </p:sp>
      <p:pic>
        <p:nvPicPr>
          <p:cNvPr id="6" name="10 Imagen" descr="icono-copagos.png">
            <a:extLst>
              <a:ext uri="{FF2B5EF4-FFF2-40B4-BE49-F238E27FC236}">
                <a16:creationId xmlns:a16="http://schemas.microsoft.com/office/drawing/2014/main" id="{9180EF4F-743F-4088-5CD4-0CA032A5704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lum bright="40000"/>
          </a:blip>
          <a:stretch>
            <a:fillRect/>
          </a:stretch>
        </p:blipFill>
        <p:spPr>
          <a:xfrm>
            <a:off x="10465626" y="1823245"/>
            <a:ext cx="839787" cy="8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3439535" y="128390"/>
            <a:ext cx="53062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MÁS PROTECCIÓN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18" name="CustomShape 2">
            <a:extLst>
              <a:ext uri="{FF2B5EF4-FFF2-40B4-BE49-F238E27FC236}">
                <a16:creationId xmlns:a16="http://schemas.microsoft.com/office/drawing/2014/main" id="{4F5519C6-8940-38FE-A44A-FF17323A950E}"/>
              </a:ext>
            </a:extLst>
          </p:cNvPr>
          <p:cNvSpPr/>
          <p:nvPr/>
        </p:nvSpPr>
        <p:spPr>
          <a:xfrm>
            <a:off x="2491435" y="682388"/>
            <a:ext cx="7289800" cy="2522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s-CR" altLang="es-CR" dirty="0"/>
              <a:t>Brindar a los Clientes la posibilidad de adquirir un producto  como complemento del Seguro Obligatorio de Automóviles.</a:t>
            </a:r>
            <a:endParaRPr lang="es-ES" altLang="es-CR" dirty="0"/>
          </a:p>
          <a:p>
            <a:pPr algn="just" eaLnBrk="1" hangingPunct="1">
              <a:defRPr/>
            </a:pPr>
            <a:endParaRPr lang="es-ES" altLang="es-CR" sz="2800" dirty="0"/>
          </a:p>
          <a:p>
            <a:pPr algn="just" eaLnBrk="1" hangingPunct="1">
              <a:defRPr/>
            </a:pPr>
            <a:endParaRPr lang="es-ES" altLang="es-CR" sz="1700" dirty="0">
              <a:solidFill>
                <a:prstClr val="white"/>
              </a:solidFill>
            </a:endParaRPr>
          </a:p>
        </p:txBody>
      </p:sp>
      <p:pic>
        <p:nvPicPr>
          <p:cNvPr id="26" name="Picture 2" descr="Accidentado.png">
            <a:extLst>
              <a:ext uri="{FF2B5EF4-FFF2-40B4-BE49-F238E27FC236}">
                <a16:creationId xmlns:a16="http://schemas.microsoft.com/office/drawing/2014/main" id="{7F52EAB1-E4DE-D6A5-D202-914C04B02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88204"/>
            <a:ext cx="14176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CustomShape 1">
            <a:extLst>
              <a:ext uri="{FF2B5EF4-FFF2-40B4-BE49-F238E27FC236}">
                <a16:creationId xmlns:a16="http://schemas.microsoft.com/office/drawing/2014/main" id="{008EB4E0-EF6D-7C84-5E7D-9A9FF7C7B6A9}"/>
              </a:ext>
            </a:extLst>
          </p:cNvPr>
          <p:cNvSpPr/>
          <p:nvPr/>
        </p:nvSpPr>
        <p:spPr>
          <a:xfrm>
            <a:off x="2041525" y="2369796"/>
            <a:ext cx="3017838" cy="839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COBERTURA</a:t>
            </a:r>
          </a:p>
        </p:txBody>
      </p:sp>
      <p:sp>
        <p:nvSpPr>
          <p:cNvPr id="82" name="CustomShape 2">
            <a:extLst>
              <a:ext uri="{FF2B5EF4-FFF2-40B4-BE49-F238E27FC236}">
                <a16:creationId xmlns:a16="http://schemas.microsoft.com/office/drawing/2014/main" id="{30B188F4-D97A-42C7-729D-599946E9ACF7}"/>
              </a:ext>
            </a:extLst>
          </p:cNvPr>
          <p:cNvSpPr/>
          <p:nvPr/>
        </p:nvSpPr>
        <p:spPr>
          <a:xfrm>
            <a:off x="2410765" y="2572091"/>
            <a:ext cx="7553325" cy="25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endParaRPr lang="es-ES" altLang="es-CR" sz="1700" dirty="0">
              <a:solidFill>
                <a:prstClr val="white"/>
              </a:solidFill>
            </a:endParaRPr>
          </a:p>
          <a:p>
            <a:pPr>
              <a:defRPr/>
            </a:pPr>
            <a:endParaRPr lang="es-CR" altLang="es-CR" sz="22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s-CR" altLang="es-CR" sz="2200" b="1" dirty="0">
                <a:solidFill>
                  <a:srgbClr val="00B050"/>
                </a:solidFill>
              </a:rPr>
              <a:t>GASTOS MÉDICOS POR ACCIDENTE</a:t>
            </a:r>
            <a:r>
              <a:rPr lang="es-CR" altLang="es-CR" sz="2000" dirty="0">
                <a:solidFill>
                  <a:srgbClr val="1F497D">
                    <a:lumMod val="75000"/>
                  </a:srgbClr>
                </a:solidFill>
              </a:rPr>
              <a:t>:</a:t>
            </a:r>
          </a:p>
          <a:p>
            <a:pPr algn="just">
              <a:defRPr/>
            </a:pPr>
            <a:endParaRPr lang="es-CR" altLang="es-CR" sz="2000" dirty="0">
              <a:solidFill>
                <a:srgbClr val="1F497D">
                  <a:lumMod val="75000"/>
                </a:srgbClr>
              </a:solidFill>
            </a:endParaRPr>
          </a:p>
          <a:p>
            <a:pPr algn="just" eaLnBrk="1" hangingPunct="1">
              <a:defRPr/>
            </a:pPr>
            <a:endParaRPr lang="es-CR" altLang="es-CR" sz="2000" dirty="0"/>
          </a:p>
          <a:p>
            <a:pPr algn="just" eaLnBrk="1" hangingPunct="1">
              <a:defRPr/>
            </a:pPr>
            <a:r>
              <a:rPr lang="es-CR" altLang="es-CR" dirty="0"/>
              <a:t>Cubre los gastos médicos requeridos para atender las lesiones sufridas por  cualquiera de las personas cubiertas que viajen en el vehículo asegurado, a causa de un accidente de tránsito amparado.</a:t>
            </a:r>
          </a:p>
          <a:p>
            <a:pPr algn="just" eaLnBrk="1" hangingPunct="1">
              <a:defRPr/>
            </a:pPr>
            <a:endParaRPr lang="es-CR" altLang="es-CR" dirty="0"/>
          </a:p>
          <a:p>
            <a:pPr algn="just" eaLnBrk="1" hangingPunct="1">
              <a:defRPr/>
            </a:pPr>
            <a:r>
              <a:rPr lang="es-CR" altLang="es-CR" dirty="0"/>
              <a:t>Cubre en exceso del SOA.</a:t>
            </a:r>
            <a:endParaRPr lang="es-ES" altLang="es-CR" dirty="0"/>
          </a:p>
          <a:p>
            <a:pPr algn="just" eaLnBrk="1" hangingPunct="1">
              <a:defRPr/>
            </a:pPr>
            <a:endParaRPr lang="es-ES" altLang="es-CR" sz="17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3150968" y="345917"/>
            <a:ext cx="6907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RESPONSABILIDAD CIVIL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EXTRACONTRACTUAL POR DAÑOS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 LA PROPIEDAD DE TERCEROS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7" name="CustomShape 1">
            <a:extLst>
              <a:ext uri="{FF2B5EF4-FFF2-40B4-BE49-F238E27FC236}">
                <a16:creationId xmlns:a16="http://schemas.microsoft.com/office/drawing/2014/main" id="{5EAE232D-6824-A2B2-7737-AF4DD55BD62B}"/>
              </a:ext>
            </a:extLst>
          </p:cNvPr>
          <p:cNvSpPr/>
          <p:nvPr/>
        </p:nvSpPr>
        <p:spPr>
          <a:xfrm>
            <a:off x="1535938" y="2040607"/>
            <a:ext cx="7045325" cy="839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EN CASO DE ACCIDENTE</a:t>
            </a: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8F44AE62-F4D1-F10B-F109-7FC31F4036B0}"/>
              </a:ext>
            </a:extLst>
          </p:cNvPr>
          <p:cNvSpPr/>
          <p:nvPr/>
        </p:nvSpPr>
        <p:spPr>
          <a:xfrm>
            <a:off x="2356676" y="2904207"/>
            <a:ext cx="8108950" cy="2130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s-ES_tradnl" altLang="es-CR" sz="2400" dirty="0">
              <a:ea typeface="DejaVu Sans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es-CR" altLang="es-CR" sz="2400" dirty="0">
                <a:ea typeface="DejaVu Sans"/>
              </a:rPr>
              <a:t>El Asegurado debe reportar el accidente al INS por medio del número telefónico </a:t>
            </a:r>
            <a:r>
              <a:rPr lang="es-CR" altLang="es-CR" sz="2400" b="1" dirty="0">
                <a:ea typeface="DejaVu Sans"/>
              </a:rPr>
              <a:t>800-800-8000</a:t>
            </a:r>
            <a:r>
              <a:rPr lang="es-CR" altLang="es-CR" sz="2400" dirty="0">
                <a:ea typeface="DejaVu Sans"/>
              </a:rPr>
              <a:t> y esperar la llegada del inspector de accidentes, además denunciar el evento a la Autoridad de Tránsito correspondiente.</a:t>
            </a:r>
          </a:p>
          <a:p>
            <a:pPr algn="just">
              <a:spcBef>
                <a:spcPct val="0"/>
              </a:spcBef>
              <a:buFontTx/>
              <a:buAutoNum type="alphaUcPeriod"/>
              <a:defRPr/>
            </a:pPr>
            <a:endParaRPr lang="es-ES" altLang="es-CR" sz="2400" dirty="0"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2400" dirty="0">
              <a:ea typeface="DejaVu Sans"/>
            </a:endParaRPr>
          </a:p>
          <a:p>
            <a:pPr algn="just">
              <a:spcBef>
                <a:spcPct val="0"/>
              </a:spcBef>
              <a:defRPr/>
            </a:pPr>
            <a:endParaRPr lang="es-ES_tradnl" altLang="es-CR" sz="2400" b="1" dirty="0"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1700" dirty="0">
              <a:solidFill>
                <a:srgbClr val="FFFFFF"/>
              </a:solidFill>
              <a:ea typeface="DejaVu Sans"/>
            </a:endParaRPr>
          </a:p>
        </p:txBody>
      </p:sp>
      <p:pic>
        <p:nvPicPr>
          <p:cNvPr id="9" name="Picture 2" descr="Carros chocados.png">
            <a:extLst>
              <a:ext uri="{FF2B5EF4-FFF2-40B4-BE49-F238E27FC236}">
                <a16:creationId xmlns:a16="http://schemas.microsoft.com/office/drawing/2014/main" id="{A91E2A8D-5D36-013A-1D5D-93C3B21CA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38" y="5604545"/>
            <a:ext cx="7510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974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2969703" y="345917"/>
            <a:ext cx="72699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ASISTENCIA EN CARRETERA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Rectángulo: esquinas redondeadas 3" descr="Mecánico de automóviles con relleno sólido">
            <a:extLst>
              <a:ext uri="{FF2B5EF4-FFF2-40B4-BE49-F238E27FC236}">
                <a16:creationId xmlns:a16="http://schemas.microsoft.com/office/drawing/2014/main" id="{743F1A34-A28A-76D4-5183-3ECC6E9987C0}"/>
              </a:ext>
            </a:extLst>
          </p:cNvPr>
          <p:cNvSpPr/>
          <p:nvPr/>
        </p:nvSpPr>
        <p:spPr>
          <a:xfrm>
            <a:off x="485384" y="1084581"/>
            <a:ext cx="1744723" cy="1202114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9422" t="-9965" r="9422" b="-9965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R"/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C56B8A02-C4A8-1EE3-4816-8BA3D1286242}"/>
              </a:ext>
            </a:extLst>
          </p:cNvPr>
          <p:cNvSpPr/>
          <p:nvPr/>
        </p:nvSpPr>
        <p:spPr>
          <a:xfrm>
            <a:off x="1532915" y="2728409"/>
            <a:ext cx="9888537" cy="2374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891" indent="-342891">
              <a:defRPr/>
            </a:pPr>
            <a:endParaRPr lang="es-ES_tradnl" altLang="es-CR" sz="1700" dirty="0"/>
          </a:p>
          <a:p>
            <a:pPr algn="just">
              <a:spcBef>
                <a:spcPct val="20000"/>
              </a:spcBef>
              <a:defRPr/>
            </a:pPr>
            <a:r>
              <a:rPr lang="es-MX" altLang="es-CR" dirty="0"/>
              <a:t>Este seguro ofrece una serie de servicios ante riesgos asociados al traslado o desplazamiento del vehículo asegurado, a través de asistencia por desperfectos mecánicos, accidentes de tránsito, cerrajería, orientación telefónica, entre otras,</a:t>
            </a:r>
            <a:endParaRPr lang="es-ES" altLang="es-CR" sz="1700" dirty="0">
              <a:solidFill>
                <a:prstClr val="white"/>
              </a:solidFill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78AE7CEF-4460-C8EE-5C6A-D2D7717CDCCC}"/>
              </a:ext>
            </a:extLst>
          </p:cNvPr>
          <p:cNvSpPr/>
          <p:nvPr/>
        </p:nvSpPr>
        <p:spPr>
          <a:xfrm>
            <a:off x="2584894" y="1493104"/>
            <a:ext cx="7045325" cy="839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ÁMBITO DE COBERTURA</a:t>
            </a:r>
          </a:p>
        </p:txBody>
      </p:sp>
    </p:spTree>
    <p:extLst>
      <p:ext uri="{BB962C8B-B14F-4D97-AF65-F5344CB8AC3E}">
        <p14:creationId xmlns:p14="http://schemas.microsoft.com/office/powerpoint/2010/main" val="342950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2969703" y="345917"/>
            <a:ext cx="72699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ASISTENCIA EN CARRETERA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E66AA05B-B41B-822F-454D-3E228BC4E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96" y="1084581"/>
            <a:ext cx="6078552" cy="526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344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2969703" y="345917"/>
            <a:ext cx="72699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ASISTENCIA EN CARRETERA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35C74CEB-D42C-5139-6726-549B1F8CB184}"/>
              </a:ext>
            </a:extLst>
          </p:cNvPr>
          <p:cNvSpPr/>
          <p:nvPr/>
        </p:nvSpPr>
        <p:spPr>
          <a:xfrm>
            <a:off x="2584894" y="1493104"/>
            <a:ext cx="7045325" cy="839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Primas y vehículos asegurables</a:t>
            </a:r>
          </a:p>
        </p:txBody>
      </p:sp>
      <p:graphicFrame>
        <p:nvGraphicFramePr>
          <p:cNvPr id="5" name="7 Tabla">
            <a:extLst>
              <a:ext uri="{FF2B5EF4-FFF2-40B4-BE49-F238E27FC236}">
                <a16:creationId xmlns:a16="http://schemas.microsoft.com/office/drawing/2014/main" id="{DC170C25-C227-C17A-11E3-017ACB9EE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998363"/>
              </p:ext>
            </p:extLst>
          </p:nvPr>
        </p:nvGraphicFramePr>
        <p:xfrm>
          <a:off x="2259456" y="2613895"/>
          <a:ext cx="7696200" cy="2176463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486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9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46">
                <a:tc>
                  <a:txBody>
                    <a:bodyPr/>
                    <a:lstStyle/>
                    <a:p>
                      <a:pPr algn="ctr"/>
                      <a:r>
                        <a:rPr lang="es-CR" sz="2400" dirty="0"/>
                        <a:t>Tipo Vehículo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dirty="0"/>
                        <a:t>Prima Anual*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3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000" dirty="0"/>
                        <a:t>Motocicletas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¢12.495 + 13% I.V.A. 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294"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Carga Liviana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¢17.795 + 13% I.V.A. 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294"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Particulares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¢17.795 + 13% I.V.A. 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294"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Taxis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dirty="0"/>
                        <a:t>¢53,395 + 13% I.V.A. </a:t>
                      </a:r>
                      <a:endParaRPr lang="es-E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ángulo 1">
            <a:extLst>
              <a:ext uri="{FF2B5EF4-FFF2-40B4-BE49-F238E27FC236}">
                <a16:creationId xmlns:a16="http://schemas.microsoft.com/office/drawing/2014/main" id="{B3A802BD-C121-F3F6-E6C6-4A9BE4A3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023" y="4831291"/>
            <a:ext cx="101445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s-ES_tradnl" altLang="es-CR" sz="2400" dirty="0">
                <a:ea typeface="DejaVu Sans"/>
                <a:cs typeface="DejaVu Sans"/>
              </a:rPr>
              <a:t>Comisión de intermediación: </a:t>
            </a:r>
            <a:r>
              <a:rPr lang="es-ES_tradnl" altLang="es-CR" sz="2400" b="1" dirty="0">
                <a:ea typeface="DejaVu Sans"/>
                <a:cs typeface="DejaVu Sans"/>
              </a:rPr>
              <a:t>10%</a:t>
            </a:r>
          </a:p>
          <a:p>
            <a:pPr algn="just">
              <a:buFontTx/>
              <a:buChar char="•"/>
            </a:pPr>
            <a:r>
              <a:rPr lang="es-ES_tradnl" altLang="es-CR" sz="2400" dirty="0">
                <a:ea typeface="DejaVu Sans"/>
                <a:cs typeface="DejaVu Sans"/>
              </a:rPr>
              <a:t>Particulares/Carga Liviana/Motos: </a:t>
            </a:r>
            <a:r>
              <a:rPr lang="es-ES_tradnl" altLang="es-CR" sz="2400" b="1" dirty="0">
                <a:ea typeface="DejaVu Sans"/>
                <a:cs typeface="DejaVu Sans"/>
              </a:rPr>
              <a:t>30 años antigüedad</a:t>
            </a:r>
          </a:p>
          <a:p>
            <a:pPr algn="just">
              <a:buFontTx/>
              <a:buChar char="•"/>
            </a:pPr>
            <a:r>
              <a:rPr lang="es-ES_tradnl" altLang="es-CR" sz="2400" dirty="0">
                <a:ea typeface="DejaVu Sans"/>
                <a:cs typeface="DejaVu Sans"/>
              </a:rPr>
              <a:t>Taxis: </a:t>
            </a:r>
            <a:r>
              <a:rPr lang="es-ES_tradnl" altLang="es-CR" sz="2400" b="1" dirty="0">
                <a:ea typeface="DejaVu Sans"/>
                <a:cs typeface="DejaVu Sans"/>
              </a:rPr>
              <a:t>15 años antigüedad</a:t>
            </a:r>
            <a:endParaRPr lang="es-CR" altLang="es-CR" sz="2400" b="1" dirty="0">
              <a:ea typeface="DejaVu Sans"/>
              <a:cs typeface="DejaVu Sans"/>
            </a:endParaRPr>
          </a:p>
          <a:p>
            <a:pPr algn="just" eaLnBrk="1" hangingPunct="1">
              <a:buFontTx/>
              <a:buChar char="•"/>
            </a:pPr>
            <a:endParaRPr lang="es-CR" altLang="es-CR" sz="2400" b="1" dirty="0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82718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3110098" y="268310"/>
            <a:ext cx="72619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INS PERTENENCIAS SEGURAS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455F471-2104-030B-C5C4-56E7943583E0}"/>
              </a:ext>
            </a:extLst>
          </p:cNvPr>
          <p:cNvSpPr/>
          <p:nvPr/>
        </p:nvSpPr>
        <p:spPr>
          <a:xfrm>
            <a:off x="657185" y="1086286"/>
            <a:ext cx="263565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000" b="1" dirty="0">
                <a:ln/>
                <a:solidFill>
                  <a:schemeClr val="accent3"/>
                </a:solidFill>
              </a:rPr>
              <a:t>Cobertura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137A239-3790-E93C-A564-9AAA51010A55}"/>
              </a:ext>
            </a:extLst>
          </p:cNvPr>
          <p:cNvCxnSpPr/>
          <p:nvPr/>
        </p:nvCxnSpPr>
        <p:spPr>
          <a:xfrm>
            <a:off x="823913" y="1844675"/>
            <a:ext cx="561657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9F6D0F3A-C2AB-9F93-F1AF-6C68114AD032}"/>
              </a:ext>
            </a:extLst>
          </p:cNvPr>
          <p:cNvSpPr/>
          <p:nvPr/>
        </p:nvSpPr>
        <p:spPr>
          <a:xfrm>
            <a:off x="911225" y="2182813"/>
            <a:ext cx="3168650" cy="9128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Robo</a:t>
            </a:r>
          </a:p>
          <a:p>
            <a:pPr algn="ctr">
              <a:defRPr/>
            </a:pPr>
            <a:r>
              <a:rPr lang="es-MX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Objetos en el interior del vehículo</a:t>
            </a:r>
            <a:endParaRPr lang="es-CR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19CB33B-00EA-B718-1DFF-466718B03506}"/>
              </a:ext>
            </a:extLst>
          </p:cNvPr>
          <p:cNvSpPr/>
          <p:nvPr/>
        </p:nvSpPr>
        <p:spPr>
          <a:xfrm>
            <a:off x="895350" y="3328988"/>
            <a:ext cx="5616575" cy="136842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dirty="0"/>
              <a:t>Robo con violencia.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dirty="0"/>
              <a:t>Asalto al conductor del vehículo.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dirty="0"/>
              <a:t>Robo con fuerza que afecte al vehículo asegurado. </a:t>
            </a:r>
            <a:endParaRPr lang="es-CR" dirty="0"/>
          </a:p>
        </p:txBody>
      </p:sp>
      <p:pic>
        <p:nvPicPr>
          <p:cNvPr id="8" name="Gráfico 9" descr="Coche">
            <a:extLst>
              <a:ext uri="{FF2B5EF4-FFF2-40B4-BE49-F238E27FC236}">
                <a16:creationId xmlns:a16="http://schemas.microsoft.com/office/drawing/2014/main" id="{DCF8C3EA-E57F-BD3B-FE4C-829AD8FD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20351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3DF96C3-C8B7-7CA0-1737-F9B922896A54}"/>
              </a:ext>
            </a:extLst>
          </p:cNvPr>
          <p:cNvSpPr/>
          <p:nvPr/>
        </p:nvSpPr>
        <p:spPr>
          <a:xfrm>
            <a:off x="895350" y="5076825"/>
            <a:ext cx="5616575" cy="6477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dirty="0"/>
              <a:t>Límite de dos eventos al año.</a:t>
            </a:r>
            <a:endParaRPr lang="es-CR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DEB60F5-CC02-9EF5-F226-CDCA1499F156}"/>
              </a:ext>
            </a:extLst>
          </p:cNvPr>
          <p:cNvSpPr/>
          <p:nvPr/>
        </p:nvSpPr>
        <p:spPr>
          <a:xfrm>
            <a:off x="6950522" y="1086286"/>
            <a:ext cx="509222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000" b="1" dirty="0">
                <a:ln/>
                <a:solidFill>
                  <a:schemeClr val="accent3"/>
                </a:solidFill>
              </a:rPr>
              <a:t>Vehículo Asegurado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E2C61ED-8BA6-F403-A4A9-E0D5D9F14C76}"/>
              </a:ext>
            </a:extLst>
          </p:cNvPr>
          <p:cNvCxnSpPr>
            <a:cxnSpLocks/>
          </p:cNvCxnSpPr>
          <p:nvPr/>
        </p:nvCxnSpPr>
        <p:spPr>
          <a:xfrm>
            <a:off x="7073900" y="1843088"/>
            <a:ext cx="48450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607EEEB-F48B-18AF-077B-5CD8FF88ED65}"/>
              </a:ext>
            </a:extLst>
          </p:cNvPr>
          <p:cNvSpPr/>
          <p:nvPr/>
        </p:nvSpPr>
        <p:spPr>
          <a:xfrm>
            <a:off x="7319963" y="3328988"/>
            <a:ext cx="3757612" cy="136842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dirty="0"/>
              <a:t>Particulares.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dirty="0"/>
              <a:t>Carga liviana.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MX" dirty="0"/>
              <a:t>Propietario una persona física.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925426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3135221" y="178069"/>
            <a:ext cx="75456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INS PERTENENCIAS SEGURAS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70AE6E5-B059-32A2-0A0D-A35C94BCC8CC}"/>
              </a:ext>
            </a:extLst>
          </p:cNvPr>
          <p:cNvSpPr/>
          <p:nvPr/>
        </p:nvSpPr>
        <p:spPr>
          <a:xfrm>
            <a:off x="791476" y="1308242"/>
            <a:ext cx="462979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000" b="1" dirty="0">
                <a:ln/>
                <a:solidFill>
                  <a:schemeClr val="accent3"/>
                </a:solidFill>
              </a:rPr>
              <a:t>Objetos Cubiertos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971C658-A3A3-73EE-F620-E244B7B27A0A}"/>
              </a:ext>
            </a:extLst>
          </p:cNvPr>
          <p:cNvCxnSpPr/>
          <p:nvPr/>
        </p:nvCxnSpPr>
        <p:spPr>
          <a:xfrm>
            <a:off x="791412" y="2016038"/>
            <a:ext cx="561657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75F9AFF-6AC4-7833-F9D3-00DE5F5BDC39}"/>
              </a:ext>
            </a:extLst>
          </p:cNvPr>
          <p:cNvSpPr/>
          <p:nvPr/>
        </p:nvSpPr>
        <p:spPr>
          <a:xfrm>
            <a:off x="8424112" y="3568613"/>
            <a:ext cx="2089150" cy="53181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Deducible 10%</a:t>
            </a:r>
            <a:endParaRPr lang="es-C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B701CC1-E79D-E16B-7EA2-886B1A702217}"/>
              </a:ext>
            </a:extLst>
          </p:cNvPr>
          <p:cNvSpPr/>
          <p:nvPr/>
        </p:nvSpPr>
        <p:spPr>
          <a:xfrm>
            <a:off x="1975687" y="2576425"/>
            <a:ext cx="3311525" cy="5762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Maletas, bolsos o similares</a:t>
            </a:r>
            <a:endParaRPr lang="es-C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1998CE0-2FA8-D426-F294-8614004D68AA}"/>
              </a:ext>
            </a:extLst>
          </p:cNvPr>
          <p:cNvSpPr/>
          <p:nvPr/>
        </p:nvSpPr>
        <p:spPr>
          <a:xfrm>
            <a:off x="1975687" y="3424150"/>
            <a:ext cx="3311525" cy="70008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Silla de bebé, carriola de bebé o </a:t>
            </a:r>
          </a:p>
          <a:p>
            <a:pPr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artículos de seguridad de niños</a:t>
            </a:r>
            <a:endParaRPr lang="es-C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35F0EB0-EF68-1579-4D29-5220DF33E671}"/>
              </a:ext>
            </a:extLst>
          </p:cNvPr>
          <p:cNvSpPr/>
          <p:nvPr/>
        </p:nvSpPr>
        <p:spPr>
          <a:xfrm>
            <a:off x="1975687" y="4397288"/>
            <a:ext cx="3311525" cy="70008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Artículos electrónicos móviles</a:t>
            </a:r>
          </a:p>
          <a:p>
            <a:pPr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(Laptop, Tablet, etc.)</a:t>
            </a:r>
            <a:endParaRPr lang="es-C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0BF204D-EEE3-5C72-13D1-10818B7DC4DC}"/>
              </a:ext>
            </a:extLst>
          </p:cNvPr>
          <p:cNvSpPr/>
          <p:nvPr/>
        </p:nvSpPr>
        <p:spPr>
          <a:xfrm>
            <a:off x="1975687" y="5370425"/>
            <a:ext cx="3311525" cy="70008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Artículos deportivos, personales y otros. </a:t>
            </a:r>
            <a:endParaRPr lang="es-C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9A8D0BC4-DC01-1A25-AFE6-DC11BC573C7A}"/>
              </a:ext>
            </a:extLst>
          </p:cNvPr>
          <p:cNvSpPr/>
          <p:nvPr/>
        </p:nvSpPr>
        <p:spPr>
          <a:xfrm>
            <a:off x="1254962" y="2501813"/>
            <a:ext cx="720725" cy="700087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pic>
        <p:nvPicPr>
          <p:cNvPr id="12" name="Gráfico 20" descr="Maletín">
            <a:extLst>
              <a:ext uri="{FF2B5EF4-FFF2-40B4-BE49-F238E27FC236}">
                <a16:creationId xmlns:a16="http://schemas.microsoft.com/office/drawing/2014/main" id="{09BAC6CA-CB4F-5BC4-2DE0-6A58A238F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87" y="2519275"/>
            <a:ext cx="6016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B3081851-D5D5-393C-0C5D-5E832DA2263E}"/>
              </a:ext>
            </a:extLst>
          </p:cNvPr>
          <p:cNvSpPr/>
          <p:nvPr/>
        </p:nvSpPr>
        <p:spPr>
          <a:xfrm>
            <a:off x="1269249" y="3400338"/>
            <a:ext cx="719138" cy="700087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2755DABD-A208-3DAB-E870-210C1FDC311A}"/>
              </a:ext>
            </a:extLst>
          </p:cNvPr>
          <p:cNvSpPr/>
          <p:nvPr/>
        </p:nvSpPr>
        <p:spPr>
          <a:xfrm>
            <a:off x="1269249" y="4397288"/>
            <a:ext cx="719138" cy="700087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6BFD9EE1-C75B-C253-1427-3ABAC883C2C2}"/>
              </a:ext>
            </a:extLst>
          </p:cNvPr>
          <p:cNvSpPr/>
          <p:nvPr/>
        </p:nvSpPr>
        <p:spPr>
          <a:xfrm>
            <a:off x="1254962" y="5370425"/>
            <a:ext cx="720725" cy="7000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pic>
        <p:nvPicPr>
          <p:cNvPr id="16" name="Gráfico 25" descr="Bebé">
            <a:extLst>
              <a:ext uri="{FF2B5EF4-FFF2-40B4-BE49-F238E27FC236}">
                <a16:creationId xmlns:a16="http://schemas.microsoft.com/office/drawing/2014/main" id="{C7688F0E-A0B6-E9DF-D8D5-BA13BE617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9" y="3392400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áfico 27" descr="Internet">
            <a:extLst>
              <a:ext uri="{FF2B5EF4-FFF2-40B4-BE49-F238E27FC236}">
                <a16:creationId xmlns:a16="http://schemas.microsoft.com/office/drawing/2014/main" id="{A6BBA121-09EA-29DE-B2DD-2D548DEBC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99" y="4411575"/>
            <a:ext cx="6746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áfico 29" descr="Raqueta y pelota de tenis">
            <a:extLst>
              <a:ext uri="{FF2B5EF4-FFF2-40B4-BE49-F238E27FC236}">
                <a16:creationId xmlns:a16="http://schemas.microsoft.com/office/drawing/2014/main" id="{D7E20BB1-C925-D5C3-CFFE-2DD70C0C5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62" y="53497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2906D8F2-9224-C35A-4AC7-3AA5F15C2709}"/>
              </a:ext>
            </a:extLst>
          </p:cNvPr>
          <p:cNvSpPr/>
          <p:nvPr/>
        </p:nvSpPr>
        <p:spPr>
          <a:xfrm>
            <a:off x="5647574" y="2576425"/>
            <a:ext cx="1223963" cy="5762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¢225,000</a:t>
            </a:r>
            <a:endParaRPr lang="es-C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A11DEA6D-B582-812F-31AC-634630C4DBF0}"/>
              </a:ext>
            </a:extLst>
          </p:cNvPr>
          <p:cNvSpPr/>
          <p:nvPr/>
        </p:nvSpPr>
        <p:spPr>
          <a:xfrm>
            <a:off x="5671387" y="3524163"/>
            <a:ext cx="1223962" cy="57626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¢225,000</a:t>
            </a:r>
            <a:endParaRPr lang="es-C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5CF6FDB-8F35-495C-8F9A-8B2D5DDCC9AB}"/>
              </a:ext>
            </a:extLst>
          </p:cNvPr>
          <p:cNvSpPr/>
          <p:nvPr/>
        </p:nvSpPr>
        <p:spPr>
          <a:xfrm>
            <a:off x="5671387" y="4459200"/>
            <a:ext cx="1223962" cy="5762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¢270,000</a:t>
            </a:r>
            <a:endParaRPr lang="es-C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142DB7F0-70D0-61B2-628B-F1AD5292CC25}"/>
              </a:ext>
            </a:extLst>
          </p:cNvPr>
          <p:cNvSpPr/>
          <p:nvPr/>
        </p:nvSpPr>
        <p:spPr>
          <a:xfrm>
            <a:off x="5684087" y="5432338"/>
            <a:ext cx="1223962" cy="57467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¢180,000</a:t>
            </a:r>
            <a:endParaRPr lang="es-C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52B6D81D-F9BC-F6D8-7B96-E4769F8B1479}"/>
              </a:ext>
            </a:extLst>
          </p:cNvPr>
          <p:cNvSpPr/>
          <p:nvPr/>
        </p:nvSpPr>
        <p:spPr>
          <a:xfrm>
            <a:off x="5333249" y="2819313"/>
            <a:ext cx="268288" cy="1889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98596EBB-1346-D1E2-EB7A-AC3A84F06CC9}"/>
              </a:ext>
            </a:extLst>
          </p:cNvPr>
          <p:cNvSpPr/>
          <p:nvPr/>
        </p:nvSpPr>
        <p:spPr>
          <a:xfrm>
            <a:off x="5333249" y="3709900"/>
            <a:ext cx="268288" cy="1889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CB6D98C9-3402-8F17-99E8-B07A1A6A203A}"/>
              </a:ext>
            </a:extLst>
          </p:cNvPr>
          <p:cNvSpPr/>
          <p:nvPr/>
        </p:nvSpPr>
        <p:spPr>
          <a:xfrm>
            <a:off x="5341187" y="4652875"/>
            <a:ext cx="268287" cy="1889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DEBCF007-68EF-BA87-9B04-23768E82F378}"/>
              </a:ext>
            </a:extLst>
          </p:cNvPr>
          <p:cNvSpPr/>
          <p:nvPr/>
        </p:nvSpPr>
        <p:spPr>
          <a:xfrm>
            <a:off x="5341187" y="5592675"/>
            <a:ext cx="268287" cy="1889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CAC645DA-8A04-0055-6B25-270EBC887E2F}"/>
              </a:ext>
            </a:extLst>
          </p:cNvPr>
          <p:cNvSpPr/>
          <p:nvPr/>
        </p:nvSpPr>
        <p:spPr>
          <a:xfrm>
            <a:off x="8424112" y="2585950"/>
            <a:ext cx="2089150" cy="53181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Monto Asegurado</a:t>
            </a:r>
          </a:p>
          <a:p>
            <a:pPr algn="ctr"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¢900,000</a:t>
            </a:r>
            <a:endParaRPr lang="es-C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0981AB8-F1B9-C5EB-090B-9323A29D3738}"/>
              </a:ext>
            </a:extLst>
          </p:cNvPr>
          <p:cNvSpPr/>
          <p:nvPr/>
        </p:nvSpPr>
        <p:spPr>
          <a:xfrm>
            <a:off x="8424112" y="4551275"/>
            <a:ext cx="2089150" cy="533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Comisión 20%</a:t>
            </a:r>
            <a:endParaRPr lang="es-C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Diagrama de flujo: conector 28">
            <a:extLst>
              <a:ext uri="{FF2B5EF4-FFF2-40B4-BE49-F238E27FC236}">
                <a16:creationId xmlns:a16="http://schemas.microsoft.com/office/drawing/2014/main" id="{8405CE34-0130-6EA1-0360-0D56BB42C26B}"/>
              </a:ext>
            </a:extLst>
          </p:cNvPr>
          <p:cNvSpPr/>
          <p:nvPr/>
        </p:nvSpPr>
        <p:spPr>
          <a:xfrm>
            <a:off x="10506912" y="4459200"/>
            <a:ext cx="719137" cy="70008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pic>
        <p:nvPicPr>
          <p:cNvPr id="30" name="Gráfico 44" descr="Monedas">
            <a:extLst>
              <a:ext uri="{FF2B5EF4-FFF2-40B4-BE49-F238E27FC236}">
                <a16:creationId xmlns:a16="http://schemas.microsoft.com/office/drawing/2014/main" id="{C82F32A2-BF49-5F4F-2484-788580EC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574" y="4551275"/>
            <a:ext cx="579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22EDB971-74DD-42B7-EFEA-CE9206695B03}"/>
              </a:ext>
            </a:extLst>
          </p:cNvPr>
          <p:cNvSpPr/>
          <p:nvPr/>
        </p:nvSpPr>
        <p:spPr>
          <a:xfrm>
            <a:off x="8417762" y="5508538"/>
            <a:ext cx="2089150" cy="53181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Prima única anual</a:t>
            </a:r>
          </a:p>
          <a:p>
            <a:pPr algn="ctr"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¢4,980</a:t>
            </a:r>
            <a:endParaRPr lang="es-C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ED38857-7F5D-0A1D-C27C-5A21665AC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"/>
            <a:ext cx="12198074" cy="68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42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3439535" y="128390"/>
            <a:ext cx="53062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MÁS PROTECCIÓN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BA814F7B-3499-EAC9-70D1-DF573EF7CC36}"/>
              </a:ext>
            </a:extLst>
          </p:cNvPr>
          <p:cNvSpPr/>
          <p:nvPr/>
        </p:nvSpPr>
        <p:spPr>
          <a:xfrm>
            <a:off x="2697421" y="1273377"/>
            <a:ext cx="6048375" cy="8397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PERSONAS ASEGURADAS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A701F408-A79B-FF4E-89A3-C034426A2A07}"/>
              </a:ext>
            </a:extLst>
          </p:cNvPr>
          <p:cNvSpPr/>
          <p:nvPr/>
        </p:nvSpPr>
        <p:spPr>
          <a:xfrm>
            <a:off x="2984759" y="2232227"/>
            <a:ext cx="7289800" cy="2522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s-CR" dirty="0"/>
              <a:t>La persona que al momento de ocurrir el evento conduzca el automóvil asegurado con el permiso expreso o implícito del Propietario Registral.</a:t>
            </a:r>
          </a:p>
          <a:p>
            <a:pPr algn="just" eaLnBrk="1" hangingPunct="1">
              <a:defRPr/>
            </a:pPr>
            <a:endParaRPr lang="es-CR" dirty="0"/>
          </a:p>
          <a:p>
            <a:pPr algn="just" eaLnBrk="1" hangingPunct="1">
              <a:defRPr/>
            </a:pPr>
            <a:r>
              <a:rPr lang="es-CR" dirty="0"/>
              <a:t>Los ocupantes del vehículo, siempre y cuando viajen en la sección de pasajeros al momento del accidente de tránsito.</a:t>
            </a:r>
            <a:endParaRPr lang="es-CR" dirty="0"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endParaRPr lang="es-ES" altLang="es-CR" sz="2000" dirty="0"/>
          </a:p>
          <a:p>
            <a:pPr algn="just" eaLnBrk="1" hangingPunct="1">
              <a:defRPr/>
            </a:pPr>
            <a:endParaRPr lang="es-ES" altLang="es-CR" sz="17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5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3439535" y="128390"/>
            <a:ext cx="53062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MÁS PROTECCIÓN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graphicFrame>
        <p:nvGraphicFramePr>
          <p:cNvPr id="4" name="9 Tabla">
            <a:extLst>
              <a:ext uri="{FF2B5EF4-FFF2-40B4-BE49-F238E27FC236}">
                <a16:creationId xmlns:a16="http://schemas.microsoft.com/office/drawing/2014/main" id="{62B7CDE2-D451-B6AC-5DC4-521249724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29994"/>
              </p:ext>
            </p:extLst>
          </p:nvPr>
        </p:nvGraphicFramePr>
        <p:xfrm>
          <a:off x="2604972" y="2492404"/>
          <a:ext cx="7264400" cy="12795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8801">
                <a:tc>
                  <a:txBody>
                    <a:bodyPr/>
                    <a:lstStyle/>
                    <a:p>
                      <a:pPr algn="ctr"/>
                      <a:r>
                        <a:rPr lang="es-CR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MONTO ASEGURADO</a:t>
                      </a:r>
                      <a:endParaRPr lang="es-E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PRIMA ANUAL</a:t>
                      </a:r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37" marR="91437" marT="45753" marB="457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24">
                <a:tc>
                  <a:txBody>
                    <a:bodyPr/>
                    <a:lstStyle/>
                    <a:p>
                      <a:pPr algn="ctr"/>
                      <a:r>
                        <a:rPr lang="es-CR" sz="2800" dirty="0"/>
                        <a:t>¢6.000.000</a:t>
                      </a:r>
                      <a:endParaRPr lang="es-ES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800" dirty="0"/>
                        <a:t>¢7.595</a:t>
                      </a:r>
                      <a:endParaRPr lang="es-ES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753" marB="457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CustomShape 2">
            <a:extLst>
              <a:ext uri="{FF2B5EF4-FFF2-40B4-BE49-F238E27FC236}">
                <a16:creationId xmlns:a16="http://schemas.microsoft.com/office/drawing/2014/main" id="{AD38EF50-18D0-FA4E-4D83-1B5CD4FAAB71}"/>
              </a:ext>
            </a:extLst>
          </p:cNvPr>
          <p:cNvSpPr/>
          <p:nvPr/>
        </p:nvSpPr>
        <p:spPr>
          <a:xfrm>
            <a:off x="2162059" y="4051329"/>
            <a:ext cx="8150225" cy="1804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80990" indent="-380990" algn="just" eaLnBrk="1" hangingPunct="1">
              <a:buFont typeface="Arial" panose="020B0604020202020204" pitchFamily="34" charset="0"/>
              <a:buChar char="•"/>
              <a:defRPr/>
            </a:pPr>
            <a:endParaRPr lang="es-ES" altLang="es-CR" dirty="0">
              <a:latin typeface="Garamond" panose="02020404030301010803" pitchFamily="18" charset="0"/>
            </a:endParaRPr>
          </a:p>
          <a:p>
            <a:pPr marL="380990" indent="-380990" algn="just" eaLnBrk="1" hangingPunct="1">
              <a:buFont typeface="Arial" panose="020B0604020202020204" pitchFamily="34" charset="0"/>
              <a:buChar char="•"/>
              <a:defRPr/>
            </a:pPr>
            <a:r>
              <a:rPr lang="es-CR" altLang="es-CR" dirty="0"/>
              <a:t>La comisión de intermediación se establece en un 20%.</a:t>
            </a:r>
          </a:p>
          <a:p>
            <a:pPr marL="380990" indent="-380990" algn="just" eaLnBrk="1" hangingPunct="1">
              <a:buFont typeface="Arial" panose="020B0604020202020204" pitchFamily="34" charset="0"/>
              <a:buChar char="•"/>
              <a:defRPr/>
            </a:pPr>
            <a:endParaRPr lang="es-CR" altLang="es-CR" dirty="0"/>
          </a:p>
          <a:p>
            <a:pPr marL="380990" indent="-38099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CR" dirty="0"/>
              <a:t>La prima es anual y contempla el 2% de IVA (Ley 9635).</a:t>
            </a:r>
          </a:p>
          <a:p>
            <a:pPr algn="just" eaLnBrk="1" hangingPunct="1">
              <a:defRPr/>
            </a:pPr>
            <a:endParaRPr lang="es-CR" altLang="es-CR" sz="2000" dirty="0">
              <a:solidFill>
                <a:srgbClr val="FFFFFF"/>
              </a:solidFill>
            </a:endParaRPr>
          </a:p>
          <a:p>
            <a:pPr algn="just" eaLnBrk="1" hangingPunct="1">
              <a:defRPr/>
            </a:pPr>
            <a:endParaRPr lang="es-CR" altLang="es-CR" sz="2000" dirty="0">
              <a:solidFill>
                <a:srgbClr val="FFFFFF"/>
              </a:solidFill>
            </a:endParaRPr>
          </a:p>
          <a:p>
            <a:pPr algn="just" eaLnBrk="1" hangingPunct="1">
              <a:defRPr/>
            </a:pPr>
            <a:endParaRPr lang="es-CR" altLang="es-CR" sz="2000" dirty="0">
              <a:solidFill>
                <a:srgbClr val="FFFFFF"/>
              </a:solidFill>
            </a:endParaRPr>
          </a:p>
          <a:p>
            <a:pPr algn="just" eaLnBrk="1" hangingPunct="1">
              <a:defRPr/>
            </a:pPr>
            <a:endParaRPr lang="es-ES" altLang="es-CR" sz="1700" dirty="0">
              <a:solidFill>
                <a:srgbClr val="FFFFFF"/>
              </a:solidFill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909ABF48-22B4-38C6-C7FF-8F82138006FF}"/>
              </a:ext>
            </a:extLst>
          </p:cNvPr>
          <p:cNvSpPr/>
          <p:nvPr/>
        </p:nvSpPr>
        <p:spPr>
          <a:xfrm>
            <a:off x="2604972" y="1373216"/>
            <a:ext cx="6335712" cy="839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MONTO ASEGURADO Y PRIMA</a:t>
            </a:r>
          </a:p>
        </p:txBody>
      </p:sp>
      <p:pic>
        <p:nvPicPr>
          <p:cNvPr id="7" name="Picture 4" descr="Mano pagando.png">
            <a:extLst>
              <a:ext uri="{FF2B5EF4-FFF2-40B4-BE49-F238E27FC236}">
                <a16:creationId xmlns:a16="http://schemas.microsoft.com/office/drawing/2014/main" id="{2D226AEE-A459-D8B6-E466-D4B886702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97" y="1801841"/>
            <a:ext cx="239553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8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3439535" y="128390"/>
            <a:ext cx="53062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MÁS PROTECCIÓN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EDB55A82-4DED-F87B-B8DC-31CDC225C13F}"/>
              </a:ext>
            </a:extLst>
          </p:cNvPr>
          <p:cNvSpPr/>
          <p:nvPr/>
        </p:nvSpPr>
        <p:spPr>
          <a:xfrm>
            <a:off x="2292090" y="1264690"/>
            <a:ext cx="7008812" cy="839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CARACTERÍSTICAS DEL SEGURO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74A8B540-D1A3-2ADE-EA1F-94D01CD90CF3}"/>
              </a:ext>
            </a:extLst>
          </p:cNvPr>
          <p:cNvSpPr/>
          <p:nvPr/>
        </p:nvSpPr>
        <p:spPr>
          <a:xfrm>
            <a:off x="1779327" y="1696490"/>
            <a:ext cx="8329613" cy="2522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endParaRPr lang="es-CR" altLang="es-CR" sz="2000" dirty="0">
              <a:solidFill>
                <a:srgbClr val="FFFFFF"/>
              </a:solidFill>
              <a:ea typeface="DejaVu Sans"/>
            </a:endParaRPr>
          </a:p>
          <a:p>
            <a:pPr marL="380990" indent="-380990" algn="just">
              <a:spcBef>
                <a:spcPct val="0"/>
              </a:spcBef>
              <a:defRPr/>
            </a:pPr>
            <a:r>
              <a:rPr lang="es-CR" altLang="es-CR" sz="2400" dirty="0">
                <a:ea typeface="DejaVu Sans"/>
              </a:rPr>
              <a:t>Vigencia anual (1° de enero al 31 de diciembre) en caso de suscribir este contrato posterior al 1° de enero, el costo de la prima es invariable durante el año.</a:t>
            </a:r>
          </a:p>
          <a:p>
            <a:pPr algn="just">
              <a:spcBef>
                <a:spcPct val="0"/>
              </a:spcBef>
              <a:defRPr/>
            </a:pPr>
            <a:endParaRPr lang="es-CR" altLang="es-CR" sz="2400" dirty="0">
              <a:ea typeface="DejaVu Sans"/>
            </a:endParaRPr>
          </a:p>
          <a:p>
            <a:pPr marL="380990" indent="-380990" algn="just">
              <a:spcBef>
                <a:spcPct val="0"/>
              </a:spcBef>
              <a:defRPr/>
            </a:pPr>
            <a:r>
              <a:rPr lang="es-ES" altLang="es-CR" sz="2400" dirty="0">
                <a:ea typeface="DejaVu Sans"/>
              </a:rPr>
              <a:t>Si el seguro se paga posterior a la fecha antes indicada, el mismo entrará en vigor en la fecha de pago la prima y estará vigente hasta el 31 de diciembre del mismo año. </a:t>
            </a:r>
          </a:p>
          <a:p>
            <a:pPr marL="380990" indent="-380990" algn="just">
              <a:spcBef>
                <a:spcPct val="0"/>
              </a:spcBef>
              <a:defRPr/>
            </a:pPr>
            <a:endParaRPr lang="es-CR" altLang="es-CR" sz="2400" dirty="0">
              <a:ea typeface="DejaVu Sans"/>
            </a:endParaRPr>
          </a:p>
          <a:p>
            <a:pPr marL="380990" indent="-380990" algn="just">
              <a:spcBef>
                <a:spcPct val="0"/>
              </a:spcBef>
              <a:defRPr/>
            </a:pPr>
            <a:r>
              <a:rPr lang="es-ES" altLang="es-CR" sz="2400" dirty="0">
                <a:ea typeface="DejaVu Sans"/>
              </a:rPr>
              <a:t>Opera solo en el territorio nacional.</a:t>
            </a:r>
          </a:p>
          <a:p>
            <a:pPr marL="380990" indent="-380990" algn="just">
              <a:spcBef>
                <a:spcPct val="0"/>
              </a:spcBef>
              <a:defRPr/>
            </a:pPr>
            <a:endParaRPr lang="es-CR" altLang="es-CR" sz="2400" dirty="0">
              <a:ea typeface="DejaVu Sans"/>
            </a:endParaRPr>
          </a:p>
          <a:p>
            <a:pPr marL="380990" indent="-380990" algn="just">
              <a:spcBef>
                <a:spcPct val="0"/>
              </a:spcBef>
              <a:defRPr/>
            </a:pPr>
            <a:r>
              <a:rPr lang="es-CR" altLang="es-CR" sz="2400" dirty="0">
                <a:ea typeface="DejaVu Sans"/>
              </a:rPr>
              <a:t>No es transferible.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2400" dirty="0">
              <a:ea typeface="DejaVu Sans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altLang="es-CR" sz="2400" dirty="0">
              <a:ea typeface="DejaVu Sans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altLang="es-CR" sz="1700" dirty="0">
              <a:solidFill>
                <a:srgbClr val="FFFFFF"/>
              </a:solidFill>
              <a:ea typeface="DejaVu Sans"/>
            </a:endParaRPr>
          </a:p>
        </p:txBody>
      </p:sp>
      <p:pic>
        <p:nvPicPr>
          <p:cNvPr id="6" name="13 Imagen" descr="calendar_30000.png">
            <a:extLst>
              <a:ext uri="{FF2B5EF4-FFF2-40B4-BE49-F238E27FC236}">
                <a16:creationId xmlns:a16="http://schemas.microsoft.com/office/drawing/2014/main" id="{988D4BB2-5CB6-CE57-5ED3-70C48BF9B8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48147" y="4236274"/>
            <a:ext cx="2183189" cy="21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1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89314" y="-17670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3442869" y="187365"/>
            <a:ext cx="53062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MÁS PROTECCIÓN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4FF9A84C-2429-BFEB-ACBA-6B24D7BDD834}"/>
              </a:ext>
            </a:extLst>
          </p:cNvPr>
          <p:cNvSpPr/>
          <p:nvPr/>
        </p:nvSpPr>
        <p:spPr>
          <a:xfrm>
            <a:off x="1871661" y="1258536"/>
            <a:ext cx="8448675" cy="8397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REQUISITOS DE ASEGURABILIDAD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422D605B-C887-A1E3-7228-60E20EE93FAB}"/>
              </a:ext>
            </a:extLst>
          </p:cNvPr>
          <p:cNvSpPr/>
          <p:nvPr/>
        </p:nvSpPr>
        <p:spPr>
          <a:xfrm>
            <a:off x="3013202" y="1678429"/>
            <a:ext cx="5846762" cy="280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altLang="es-CR" sz="2400" dirty="0">
              <a:ea typeface="DejaVu Sans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s-CR" altLang="es-CR" sz="2400" dirty="0">
              <a:ea typeface="DejaVu Sans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s-CR" altLang="es-CR" sz="2400" dirty="0">
              <a:ea typeface="DejaVu Sans"/>
            </a:endParaRPr>
          </a:p>
          <a:p>
            <a:pPr marL="380990" indent="-380990" algn="just">
              <a:spcBef>
                <a:spcPct val="0"/>
              </a:spcBef>
              <a:defRPr/>
            </a:pPr>
            <a:r>
              <a:rPr lang="es-ES" altLang="es-CR" sz="2400" dirty="0">
                <a:ea typeface="DejaVu Sans"/>
              </a:rPr>
              <a:t>Derecho de Circulación al día.</a:t>
            </a:r>
            <a:endParaRPr lang="es-CR" altLang="es-CR" sz="2400" dirty="0">
              <a:ea typeface="DejaVu Sans"/>
            </a:endParaRPr>
          </a:p>
          <a:p>
            <a:pPr marL="380990" indent="-380990" algn="just">
              <a:spcBef>
                <a:spcPct val="0"/>
              </a:spcBef>
              <a:defRPr/>
            </a:pPr>
            <a:r>
              <a:rPr lang="es-ES" altLang="es-CR" sz="2400" dirty="0">
                <a:ea typeface="DejaVu Sans"/>
              </a:rPr>
              <a:t>Revisión Técnica aprobada y vigente.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2000" dirty="0">
              <a:solidFill>
                <a:srgbClr val="FFFFFF"/>
              </a:solidFill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2000" dirty="0">
              <a:solidFill>
                <a:srgbClr val="FFFFFF"/>
              </a:solidFill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2000" dirty="0">
              <a:solidFill>
                <a:srgbClr val="FFFFFF"/>
              </a:solidFill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2000" dirty="0">
              <a:solidFill>
                <a:srgbClr val="FFFFFF"/>
              </a:solidFill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ES" altLang="es-CR" sz="2000" b="1" dirty="0">
                <a:solidFill>
                  <a:srgbClr val="0066FF"/>
                </a:solidFill>
                <a:ea typeface="DejaVu Sans"/>
              </a:rPr>
              <a:t>Una vez suscrito el seguro, las Condiciones Generales serán   enviadas al correo electrónico indicado por el Cliente; también estarán disponibles en la página Web del INS.</a:t>
            </a:r>
            <a:endParaRPr lang="es-CR" altLang="es-CR" sz="2000" b="1" dirty="0">
              <a:solidFill>
                <a:srgbClr val="0066FF"/>
              </a:solidFill>
              <a:ea typeface="DejaVu Sans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s-ES" altLang="es-CR" sz="2000" dirty="0">
              <a:solidFill>
                <a:srgbClr val="FFFFFF"/>
              </a:solidFill>
              <a:ea typeface="DejaVu Sans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altLang="es-CR" sz="1700" dirty="0">
              <a:solidFill>
                <a:srgbClr val="FFFFFF"/>
              </a:solidFill>
              <a:ea typeface="DejaVu Sans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altLang="es-CR" sz="1700" dirty="0">
              <a:solidFill>
                <a:srgbClr val="FFFFFF"/>
              </a:solidFill>
              <a:ea typeface="DejaVu Sans"/>
            </a:endParaRPr>
          </a:p>
        </p:txBody>
      </p:sp>
      <p:pic>
        <p:nvPicPr>
          <p:cNvPr id="6" name="9 Imagen" descr="Presentación con lista de comprobación RTL">
            <a:extLst>
              <a:ext uri="{FF2B5EF4-FFF2-40B4-BE49-F238E27FC236}">
                <a16:creationId xmlns:a16="http://schemas.microsoft.com/office/drawing/2014/main" id="{85DA8F38-4C6C-6B0D-169F-2024CE530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8034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24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4404541" y="128390"/>
            <a:ext cx="33762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SU VIDA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23AD8D25-4534-3E26-0DCB-A9B0AAD68B01}"/>
              </a:ext>
            </a:extLst>
          </p:cNvPr>
          <p:cNvSpPr/>
          <p:nvPr/>
        </p:nvSpPr>
        <p:spPr>
          <a:xfrm>
            <a:off x="2373341" y="1485583"/>
            <a:ext cx="6929438" cy="8397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DESCRIPCIÓN DEL SEGURO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A9AD0DFF-74BC-9583-346C-D17C1379D7C4}"/>
              </a:ext>
            </a:extLst>
          </p:cNvPr>
          <p:cNvSpPr/>
          <p:nvPr/>
        </p:nvSpPr>
        <p:spPr>
          <a:xfrm>
            <a:off x="2830541" y="2233295"/>
            <a:ext cx="7745413" cy="2522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endParaRPr lang="es-ES" altLang="es-CR" sz="1700" dirty="0">
              <a:solidFill>
                <a:prstClr val="white"/>
              </a:solidFill>
            </a:endParaRPr>
          </a:p>
          <a:p>
            <a:pPr>
              <a:defRPr/>
            </a:pPr>
            <a:endParaRPr lang="es-CR" altLang="es-CR" sz="1800" dirty="0">
              <a:solidFill>
                <a:srgbClr val="1F497D">
                  <a:lumMod val="75000"/>
                </a:srgbClr>
              </a:solidFill>
            </a:endParaRPr>
          </a:p>
          <a:p>
            <a:pPr algn="just">
              <a:defRPr/>
            </a:pPr>
            <a:r>
              <a:rPr lang="es-ES_tradnl" altLang="es-CR" dirty="0"/>
              <a:t>Está dirigido a los propietarios físicos de vehículos que deseen obtener de forma simultánea, o posterior al Pago del Derecho de Circulación, un seguro en caso de muerte a causa de accidente de tránsito, tanto como conductor o como acompañante en el vehículo asegurado.</a:t>
            </a:r>
            <a:endParaRPr lang="es-CR" altLang="es-CR" dirty="0"/>
          </a:p>
          <a:p>
            <a:pPr algn="just">
              <a:defRPr/>
            </a:pPr>
            <a:endParaRPr lang="es-ES" altLang="es-CR" dirty="0"/>
          </a:p>
          <a:p>
            <a:pPr algn="just" eaLnBrk="1" hangingPunct="1">
              <a:defRPr/>
            </a:pPr>
            <a:endParaRPr lang="es-ES" altLang="es-CR" dirty="0"/>
          </a:p>
          <a:p>
            <a:pPr algn="just" eaLnBrk="1" hangingPunct="1">
              <a:defRPr/>
            </a:pPr>
            <a:endParaRPr lang="es-ES" altLang="es-CR" sz="17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6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4404541" y="128390"/>
            <a:ext cx="33762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SU VIDA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8564E829-7747-6201-A831-4453E106FB34}"/>
              </a:ext>
            </a:extLst>
          </p:cNvPr>
          <p:cNvSpPr/>
          <p:nvPr/>
        </p:nvSpPr>
        <p:spPr>
          <a:xfrm>
            <a:off x="2356168" y="1523595"/>
            <a:ext cx="7845425" cy="839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COBERTURAS y SUMA  ASEGURADA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22B576D6-9333-4106-9010-3AA2FED40F2C}"/>
              </a:ext>
            </a:extLst>
          </p:cNvPr>
          <p:cNvSpPr/>
          <p:nvPr/>
        </p:nvSpPr>
        <p:spPr>
          <a:xfrm>
            <a:off x="2665730" y="2214158"/>
            <a:ext cx="7399338" cy="1377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endParaRPr lang="es-ES" altLang="es-CR" sz="1700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es-ES_tradnl" altLang="es-CR" dirty="0"/>
              <a:t>Este seguro </a:t>
            </a:r>
            <a:r>
              <a:rPr lang="es-CR" altLang="es-CR" dirty="0"/>
              <a:t>cubre al propietario registral como ocupante del vehículo asegurado al momento del accidente.</a:t>
            </a:r>
          </a:p>
          <a:p>
            <a:pPr algn="just">
              <a:defRPr/>
            </a:pPr>
            <a:endParaRPr lang="es-ES" altLang="es-CR" sz="1700" dirty="0">
              <a:solidFill>
                <a:prstClr val="white"/>
              </a:solidFill>
            </a:endParaRPr>
          </a:p>
          <a:p>
            <a:pPr algn="just" eaLnBrk="1" hangingPunct="1">
              <a:defRPr/>
            </a:pPr>
            <a:endParaRPr lang="es-ES" altLang="es-CR" sz="1700" dirty="0">
              <a:solidFill>
                <a:prstClr val="white"/>
              </a:solidFill>
            </a:endParaRPr>
          </a:p>
          <a:p>
            <a:pPr algn="just" eaLnBrk="1" hangingPunct="1">
              <a:defRPr/>
            </a:pPr>
            <a:endParaRPr lang="es-ES" altLang="es-CR" sz="1700" dirty="0">
              <a:solidFill>
                <a:prstClr val="white"/>
              </a:solidFill>
            </a:endParaRPr>
          </a:p>
        </p:txBody>
      </p:sp>
      <p:graphicFrame>
        <p:nvGraphicFramePr>
          <p:cNvPr id="6" name="8 Tabla">
            <a:extLst>
              <a:ext uri="{FF2B5EF4-FFF2-40B4-BE49-F238E27FC236}">
                <a16:creationId xmlns:a16="http://schemas.microsoft.com/office/drawing/2014/main" id="{FE6ADABC-11E8-7EA9-6ED9-F89A169DA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3972"/>
              </p:ext>
            </p:extLst>
          </p:nvPr>
        </p:nvGraphicFramePr>
        <p:xfrm>
          <a:off x="2365693" y="3906433"/>
          <a:ext cx="7296150" cy="189388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4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314">
                <a:tc>
                  <a:txBody>
                    <a:bodyPr/>
                    <a:lstStyle/>
                    <a:p>
                      <a:pPr algn="ctr"/>
                      <a:endParaRPr lang="es-CR" sz="1700" dirty="0"/>
                    </a:p>
                    <a:p>
                      <a:pPr algn="ctr"/>
                      <a:r>
                        <a:rPr lang="es-CR" sz="1700" dirty="0"/>
                        <a:t>COBERTURA</a:t>
                      </a:r>
                      <a:endParaRPr lang="es-ES" sz="1700" dirty="0"/>
                    </a:p>
                  </a:txBody>
                  <a:tcPr marL="91451" marR="91451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es-CR" sz="1700" dirty="0"/>
                    </a:p>
                    <a:p>
                      <a:pPr algn="ctr"/>
                      <a:r>
                        <a:rPr lang="es-CR" sz="1700" dirty="0"/>
                        <a:t>MONTO</a:t>
                      </a:r>
                      <a:r>
                        <a:rPr lang="es-CR" sz="1700" baseline="0" dirty="0"/>
                        <a:t> COBERTURA</a:t>
                      </a:r>
                      <a:endParaRPr lang="es-ES" sz="1700" dirty="0"/>
                    </a:p>
                  </a:txBody>
                  <a:tcPr marL="91451" marR="91451" marT="45703" marB="45703"/>
                </a:tc>
                <a:tc>
                  <a:txBody>
                    <a:bodyPr/>
                    <a:lstStyle/>
                    <a:p>
                      <a:pPr algn="ctr"/>
                      <a:endParaRPr lang="es-ES" sz="1700" dirty="0"/>
                    </a:p>
                  </a:txBody>
                  <a:tcPr marL="91451" marR="91451"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86">
                <a:tc>
                  <a:txBody>
                    <a:bodyPr/>
                    <a:lstStyle/>
                    <a:p>
                      <a:pPr algn="ctr"/>
                      <a:r>
                        <a:rPr lang="es-CR" sz="1700" dirty="0"/>
                        <a:t>Muerte</a:t>
                      </a:r>
                      <a:r>
                        <a:rPr lang="es-CR" sz="1700" baseline="0" dirty="0"/>
                        <a:t> Accidental</a:t>
                      </a:r>
                      <a:endParaRPr lang="es-ES" sz="1700" dirty="0"/>
                    </a:p>
                  </a:txBody>
                  <a:tcPr marL="91451" marR="91451" marT="45703" marB="4570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700" dirty="0"/>
                        <a:t>¢15.000.000</a:t>
                      </a:r>
                      <a:endParaRPr lang="es-ES" sz="1700" dirty="0"/>
                    </a:p>
                  </a:txBody>
                  <a:tcPr marL="91451" marR="91451" marT="45703" marB="4570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700" dirty="0"/>
                    </a:p>
                  </a:txBody>
                  <a:tcPr marL="91451" marR="91451" marT="45703" marB="4570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86">
                <a:tc>
                  <a:txBody>
                    <a:bodyPr/>
                    <a:lstStyle/>
                    <a:p>
                      <a:pPr algn="ctr"/>
                      <a:r>
                        <a:rPr lang="es-CR" sz="1700" dirty="0"/>
                        <a:t>Gastos Funerarios</a:t>
                      </a:r>
                      <a:endParaRPr lang="es-ES" sz="1700" dirty="0"/>
                    </a:p>
                  </a:txBody>
                  <a:tcPr marL="91451" marR="91451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700" dirty="0"/>
                        <a:t>¢1.500.000</a:t>
                      </a:r>
                      <a:endParaRPr lang="es-ES" sz="1700" dirty="0"/>
                    </a:p>
                  </a:txBody>
                  <a:tcPr marL="91451" marR="91451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700" dirty="0"/>
                    </a:p>
                  </a:txBody>
                  <a:tcPr marL="91451" marR="91451" marT="45703" marB="457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05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E205423-2B6E-EAE3-154E-2228CE194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9"/>
          <a:stretch/>
        </p:blipFill>
        <p:spPr>
          <a:xfrm flipH="1">
            <a:off x="-29554" y="19029"/>
            <a:ext cx="3180522" cy="88400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8783A26-2B27-B44D-BE23-5C5994A46E31}"/>
              </a:ext>
            </a:extLst>
          </p:cNvPr>
          <p:cNvSpPr txBox="1"/>
          <p:nvPr/>
        </p:nvSpPr>
        <p:spPr>
          <a:xfrm>
            <a:off x="4404541" y="128390"/>
            <a:ext cx="33762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SEGURO SU VIDA</a:t>
            </a:r>
          </a:p>
        </p:txBody>
      </p:sp>
      <p:pic>
        <p:nvPicPr>
          <p:cNvPr id="9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9C64AF8B-8775-50CE-5049-82C57A70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673" y="-322065"/>
            <a:ext cx="1406646" cy="1406646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DB8D6DF2-0002-DA0E-9BD3-6247CB4FE152}"/>
              </a:ext>
            </a:extLst>
          </p:cNvPr>
          <p:cNvSpPr/>
          <p:nvPr/>
        </p:nvSpPr>
        <p:spPr>
          <a:xfrm>
            <a:off x="1807731" y="1223501"/>
            <a:ext cx="5099050" cy="8397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altLang="es-CR" sz="3200" b="1" cap="all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PRIMA Y VIGENCIA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F7BC9865-68D4-67AE-60DF-64361D9FDB3B}"/>
              </a:ext>
            </a:extLst>
          </p:cNvPr>
          <p:cNvSpPr/>
          <p:nvPr/>
        </p:nvSpPr>
        <p:spPr>
          <a:xfrm>
            <a:off x="1950606" y="1807701"/>
            <a:ext cx="9069388" cy="2522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s-CR" altLang="es-CR" sz="1800" dirty="0">
              <a:solidFill>
                <a:srgbClr val="1F497D">
                  <a:lumMod val="75000"/>
                </a:srgbClr>
              </a:solidFill>
            </a:endParaRPr>
          </a:p>
          <a:p>
            <a:pPr algn="ctr">
              <a:defRPr/>
            </a:pPr>
            <a:r>
              <a:rPr lang="es-ES" altLang="es-C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¢5.395,00</a:t>
            </a:r>
          </a:p>
          <a:p>
            <a:pPr algn="just">
              <a:defRPr/>
            </a:pPr>
            <a:endParaRPr lang="es-ES" altLang="es-CR" dirty="0"/>
          </a:p>
          <a:p>
            <a:pPr marL="342891" indent="-342891" algn="just">
              <a:buFont typeface="Arial" panose="020B0604020202020204" pitchFamily="34" charset="0"/>
              <a:buChar char="•"/>
              <a:defRPr/>
            </a:pPr>
            <a:endParaRPr lang="es-ES" altLang="es-CR" dirty="0"/>
          </a:p>
          <a:p>
            <a:pPr marL="342891" indent="-342891" algn="just">
              <a:buFont typeface="Arial" panose="020B0604020202020204" pitchFamily="34" charset="0"/>
              <a:buChar char="•"/>
              <a:defRPr/>
            </a:pPr>
            <a:r>
              <a:rPr lang="es-ES" altLang="es-CR" dirty="0"/>
              <a:t>Entra en vigor a partir del 1 de enero del año y hasta el 31 de diciembre de ese mismo año.</a:t>
            </a:r>
          </a:p>
          <a:p>
            <a:pPr marL="342891" indent="-342891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s-ES" altLang="es-CR" dirty="0"/>
          </a:p>
          <a:p>
            <a:pPr marL="342891" indent="-342891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CR" dirty="0"/>
              <a:t>Si el seguro se paga posterior a la fecha antes indicada, el mismo entrará en vigor en la fecha de pago la prima y estará vigente hasta el 31 de diciembre del mismo año.</a:t>
            </a:r>
          </a:p>
          <a:p>
            <a:pPr marL="342891" indent="-342891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s-ES" altLang="es-CR" dirty="0"/>
          </a:p>
          <a:p>
            <a:pPr marL="342891" indent="-342891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s-CR" dirty="0"/>
              <a:t>La prima es anual + el 2% de IVA (Ley 9635).</a:t>
            </a:r>
          </a:p>
          <a:p>
            <a:pPr marL="342891" indent="-342891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s-ES" altLang="es-CR" dirty="0"/>
          </a:p>
          <a:p>
            <a:pPr algn="just">
              <a:lnSpc>
                <a:spcPct val="90000"/>
              </a:lnSpc>
              <a:defRPr/>
            </a:pPr>
            <a:endParaRPr lang="es-ES" altLang="es-CR" dirty="0"/>
          </a:p>
          <a:p>
            <a:pPr algn="just">
              <a:defRPr/>
            </a:pPr>
            <a:r>
              <a:rPr lang="es-ES_tradnl" altLang="es-CR" dirty="0"/>
              <a:t> </a:t>
            </a:r>
            <a:endParaRPr lang="es-ES" altLang="es-CR" dirty="0"/>
          </a:p>
          <a:p>
            <a:pPr algn="just" eaLnBrk="1" hangingPunct="1">
              <a:defRPr/>
            </a:pPr>
            <a:endParaRPr lang="es-ES" altLang="es-CR" sz="1700" dirty="0">
              <a:solidFill>
                <a:prstClr val="white"/>
              </a:solidFill>
            </a:endParaRPr>
          </a:p>
        </p:txBody>
      </p:sp>
      <p:pic>
        <p:nvPicPr>
          <p:cNvPr id="6" name="Picture 4" descr="Mano pagando.png">
            <a:extLst>
              <a:ext uri="{FF2B5EF4-FFF2-40B4-BE49-F238E27FC236}">
                <a16:creationId xmlns:a16="http://schemas.microsoft.com/office/drawing/2014/main" id="{B6F18DF9-826E-2E0B-95C7-1D50CC80F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781" y="1220326"/>
            <a:ext cx="239553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514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169AD58764E6D43BFEB57657DAB6595" ma:contentTypeVersion="10" ma:contentTypeDescription="Crear nuevo documento." ma:contentTypeScope="" ma:versionID="20303bbec8863e21ba93152a9b18fdae">
  <xsd:schema xmlns:xsd="http://www.w3.org/2001/XMLSchema" xmlns:xs="http://www.w3.org/2001/XMLSchema" xmlns:p="http://schemas.microsoft.com/office/2006/metadata/properties" xmlns:ns2="c755a1ea-9fce-41f5-85b1-0542c516bac7" xmlns:ns3="99ddf935-901a-40fa-8377-55933c889447" targetNamespace="http://schemas.microsoft.com/office/2006/metadata/properties" ma:root="true" ma:fieldsID="694953441a6032eff670e39963aa7724" ns2:_="" ns3:_="">
    <xsd:import namespace="c755a1ea-9fce-41f5-85b1-0542c516bac7"/>
    <xsd:import namespace="99ddf935-901a-40fa-8377-55933c8894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5a1ea-9fce-41f5-85b1-0542c516b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df935-901a-40fa-8377-55933c8894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6B9550-1B08-4EB1-94CE-DAEFF68F17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EBA7C6-0E97-49D3-B689-E730232FF2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55a1ea-9fce-41f5-85b1-0542c516bac7"/>
    <ds:schemaRef ds:uri="99ddf935-901a-40fa-8377-55933c8894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e315b97-afad-4dd3-8924-d10acb763960}" enabled="0" method="" siteId="{1e315b97-afad-4dd3-8924-d10acb76396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4251</TotalTime>
  <Words>1432</Words>
  <Application>Microsoft Office PowerPoint</Application>
  <PresentationFormat>Panorámica</PresentationFormat>
  <Paragraphs>260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MS PGothic</vt:lpstr>
      <vt:lpstr>Aptos</vt:lpstr>
      <vt:lpstr>Aptos Display</vt:lpstr>
      <vt:lpstr>Arial</vt:lpstr>
      <vt:lpstr>DejaVu Sans</vt:lpstr>
      <vt:lpstr>Garamond</vt:lpstr>
      <vt:lpstr>Poppins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Carlo De Boutaud Ponce</dc:creator>
  <cp:lastModifiedBy>Cristine Garro González</cp:lastModifiedBy>
  <cp:revision>5</cp:revision>
  <dcterms:created xsi:type="dcterms:W3CDTF">2024-03-09T04:14:47Z</dcterms:created>
  <dcterms:modified xsi:type="dcterms:W3CDTF">2024-12-11T17:03:35Z</dcterms:modified>
</cp:coreProperties>
</file>